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71" r:id="rId9"/>
    <p:sldId id="264" r:id="rId10"/>
    <p:sldId id="265" r:id="rId11"/>
    <p:sldId id="266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2000">
                <a:latin typeface="Arial"/>
              </a:rPr>
              <a:t>Для правки формата примечаний щелкните мышью</a:t>
            </a:r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32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400">
                <a:latin typeface="Times New Roman"/>
              </a:rPr>
              <a:t>&lt;заголовок&gt;</a:t>
            </a:r>
            <a:endParaRPr/>
          </a:p>
        </p:txBody>
      </p:sp>
      <p:sp>
        <p:nvSpPr>
          <p:cNvPr id="41" name="PlaceHolder 3"/>
          <p:cNvSpPr>
            <a:spLocks noGrp="1"/>
          </p:cNvSpPr>
          <p:nvPr>
            <p:ph type="dt"/>
          </p:nvPr>
        </p:nvSpPr>
        <p:spPr>
          <a:xfrm>
            <a:off x="4279320" y="0"/>
            <a:ext cx="328032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ru-RU" sz="1400">
                <a:latin typeface="Times New Roman"/>
              </a:rPr>
              <a:t>&lt;дата/время&gt;</a:t>
            </a:r>
            <a:endParaRPr/>
          </a:p>
        </p:txBody>
      </p:sp>
      <p:sp>
        <p:nvSpPr>
          <p:cNvPr id="42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32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ru-RU" sz="1400">
                <a:latin typeface="Times New Roman"/>
              </a:rPr>
              <a:t>&lt;нижний колонтитул&gt;</a:t>
            </a:r>
            <a:endParaRPr/>
          </a:p>
        </p:txBody>
      </p:sp>
      <p:sp>
        <p:nvSpPr>
          <p:cNvPr id="43" name="PlaceHolder 5"/>
          <p:cNvSpPr>
            <a:spLocks noGrp="1"/>
          </p:cNvSpPr>
          <p:nvPr>
            <p:ph type="sldNum"/>
          </p:nvPr>
        </p:nvSpPr>
        <p:spPr>
          <a:xfrm>
            <a:off x="4279320" y="10157400"/>
            <a:ext cx="328032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A0230DDF-B92E-4FE4-ADDA-73ACB09EAB06}" type="slidenum">
              <a:rPr lang="ru-RU" sz="1400">
                <a:latin typeface="Times New Roman"/>
              </a:rPr>
              <a:pPr algn="r"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7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</p:spPr>
        <p:txBody>
          <a:bodyPr anchor="b"/>
          <a:lstStyle/>
          <a:p>
            <a:pPr algn="r">
              <a:lnSpc>
                <a:spcPct val="100000"/>
              </a:lnSpc>
            </a:pPr>
            <a:fld id="{BD2DEA31-D8B8-485E-8DCD-A29B3291C0DE}" type="slidenum">
              <a:rPr lang="ru-RU" sz="1200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3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7" name="Рисунок 36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360" y="1604160"/>
            <a:ext cx="4984200" cy="3976920"/>
          </a:xfrm>
          <a:prstGeom prst="rect">
            <a:avLst/>
          </a:prstGeom>
          <a:ln>
            <a:noFill/>
          </a:ln>
        </p:spPr>
      </p:pic>
      <p:pic>
        <p:nvPicPr>
          <p:cNvPr id="38" name="Рисунок 37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360" y="1604160"/>
            <a:ext cx="4984200" cy="39769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1200">
                <a:solidFill>
                  <a:srgbClr val="8B8B8B"/>
                </a:solidFill>
                <a:latin typeface="Calibri"/>
              </a:rPr>
              <a:t>18.4.16</a:t>
            </a:r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3C687833-3959-4C2E-A9B9-52540F49BDA8}" type="slidenum">
              <a:rPr lang="ru-RU" sz="1200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>
                <a:latin typeface="Calibri"/>
              </a:rPr>
              <a:t>Для правки текста заголовка щелкните мышью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692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Calibri"/>
              </a:rPr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400">
                <a:latin typeface="Calibri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000">
                <a:latin typeface="Calibri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Calibri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Calibri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Calibri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Calibri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-304920" y="-219240"/>
            <a:ext cx="9753120" cy="7295760"/>
          </a:xfrm>
          <a:prstGeom prst="rect">
            <a:avLst/>
          </a:prstGeom>
          <a:ln>
            <a:noFill/>
          </a:ln>
        </p:spPr>
      </p:pic>
      <p:sp>
        <p:nvSpPr>
          <p:cNvPr id="46" name="CustomShape 1"/>
          <p:cNvSpPr/>
          <p:nvPr/>
        </p:nvSpPr>
        <p:spPr>
          <a:xfrm>
            <a:off x="714240" y="915840"/>
            <a:ext cx="7714800" cy="411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4400" b="1">
                <a:solidFill>
                  <a:srgbClr val="FFFFFF"/>
                </a:solidFill>
                <a:latin typeface="Monotype Corsiva"/>
                <a:ea typeface="Times New Roman"/>
              </a:rPr>
              <a:t>Природа – это самая лучшая из книг, написанная на особом языке. Этот язык надо изучать.</a:t>
            </a:r>
            <a:endParaRPr/>
          </a:p>
          <a:p>
            <a:pPr algn="r">
              <a:lnSpc>
                <a:spcPct val="100000"/>
              </a:lnSpc>
            </a:pPr>
            <a:r>
              <a:rPr lang="ru-RU" sz="4400" b="1" i="1">
                <a:solidFill>
                  <a:srgbClr val="FFFFFF"/>
                </a:solidFill>
                <a:latin typeface="Monotype Corsiva"/>
                <a:ea typeface="Times New Roman"/>
              </a:rPr>
              <a:t>Гарин Н.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-285784" y="-437760"/>
            <a:ext cx="9753120" cy="7295760"/>
          </a:xfrm>
          <a:prstGeom prst="rect">
            <a:avLst/>
          </a:prstGeom>
          <a:ln>
            <a:noFill/>
          </a:ln>
        </p:spPr>
      </p:pic>
      <p:sp>
        <p:nvSpPr>
          <p:cNvPr id="64" name="CustomShape 1"/>
          <p:cNvSpPr/>
          <p:nvPr/>
        </p:nvSpPr>
        <p:spPr>
          <a:xfrm>
            <a:off x="214282" y="-214338"/>
            <a:ext cx="8643600" cy="271462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Задача:</a:t>
            </a:r>
            <a:endParaRPr sz="2800" b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Вычислить сколько га леса нужно вырубить для того, чтобы издать тираж учебника «Естествознание» 5 класс, </a:t>
            </a:r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авт. А.А.Плешаков, Н.И.Сонин, </a:t>
            </a:r>
            <a:r>
              <a:rPr lang="ru-RU" sz="2800" b="1" dirty="0" err="1" smtClean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издат</a:t>
            </a:r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Вертикаль, 2014 год </a:t>
            </a:r>
            <a:endParaRPr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CustomShape 2"/>
          <p:cNvSpPr/>
          <p:nvPr/>
        </p:nvSpPr>
        <p:spPr>
          <a:xfrm>
            <a:off x="214282" y="2928934"/>
            <a:ext cx="9143640" cy="243648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dirty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Этапы работы над задачей:</a:t>
            </a:r>
            <a:endParaRPr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1.Вычислить площадь одной страницы учебника</a:t>
            </a:r>
            <a:endParaRPr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2.Вычислить площадь всех листов учебника(Умножить площадь одной страницы на количество листов в учебнике)</a:t>
            </a:r>
            <a:endParaRPr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3.Вычислить площадь тиража учебника (Умножить площадь всех страниц учебника на тираж учебника)</a:t>
            </a:r>
            <a:endParaRPr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4.Выразить результат в квадратных метрах (Площадь тиража учебника разделить на 10 000)</a:t>
            </a:r>
            <a:endParaRPr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интернете на сайте Российский экологический центр, чтобы получить 1000м</a:t>
            </a:r>
            <a:r>
              <a:rPr lang="ru-RU" baseline="30000" dirty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</a:t>
            </a:r>
            <a:r>
              <a:rPr lang="ru-RU" dirty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бумаги требуется вырубить ¼ га леса – 2500м</a:t>
            </a:r>
            <a:r>
              <a:rPr lang="ru-RU" baseline="30000" dirty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</a:t>
            </a:r>
            <a:r>
              <a:rPr lang="ru-RU" dirty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т.е. в 2а раза больше</a:t>
            </a:r>
            <a:endParaRPr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5.Вычислить сколько м</a:t>
            </a:r>
            <a:r>
              <a:rPr lang="ru-RU" baseline="30000" dirty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</a:t>
            </a:r>
            <a:r>
              <a:rPr lang="ru-RU" dirty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вырубили леса, чтобы издать тираж учебника? (Площадь тиража учебника умножить на 2,5)</a:t>
            </a:r>
            <a:endParaRPr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FFFF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6.Выразить площадь вырубленного леса в га. (Площадь вырубленного леса разделить на 10 000)</a:t>
            </a:r>
            <a:endParaRPr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-304920" y="-219240"/>
            <a:ext cx="9753120" cy="7295760"/>
          </a:xfrm>
          <a:prstGeom prst="rect">
            <a:avLst/>
          </a:prstGeom>
          <a:ln>
            <a:noFill/>
          </a:ln>
        </p:spPr>
      </p:pic>
      <p:pic>
        <p:nvPicPr>
          <p:cNvPr id="67" name="Picture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8000" y="360000"/>
            <a:ext cx="2592000" cy="3528000"/>
          </a:xfrm>
          <a:prstGeom prst="rect">
            <a:avLst/>
          </a:prstGeom>
          <a:ln>
            <a:noFill/>
          </a:ln>
        </p:spPr>
      </p:pic>
      <p:pic>
        <p:nvPicPr>
          <p:cNvPr id="68" name="Рисунок 67"/>
          <p:cNvPicPr/>
          <p:nvPr/>
        </p:nvPicPr>
        <p:blipFill>
          <a:blip r:embed="rId4"/>
          <a:stretch>
            <a:fillRect/>
          </a:stretch>
        </p:blipFill>
        <p:spPr>
          <a:xfrm>
            <a:off x="3168000" y="2172600"/>
            <a:ext cx="2669040" cy="3515400"/>
          </a:xfrm>
          <a:prstGeom prst="rect">
            <a:avLst/>
          </a:prstGeom>
          <a:ln>
            <a:noFill/>
          </a:ln>
        </p:spPr>
      </p:pic>
      <p:pic>
        <p:nvPicPr>
          <p:cNvPr id="69" name="Рисунок 68"/>
          <p:cNvPicPr/>
          <p:nvPr/>
        </p:nvPicPr>
        <p:blipFill>
          <a:blip r:embed="rId5"/>
          <a:stretch>
            <a:fillRect/>
          </a:stretch>
        </p:blipFill>
        <p:spPr>
          <a:xfrm>
            <a:off x="6264000" y="2808000"/>
            <a:ext cx="2597040" cy="3600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-304920" y="-219240"/>
            <a:ext cx="9753120" cy="7295760"/>
          </a:xfrm>
          <a:prstGeom prst="rect">
            <a:avLst/>
          </a:prstGeom>
          <a:ln>
            <a:noFill/>
          </a:ln>
        </p:spPr>
      </p:pic>
      <p:sp>
        <p:nvSpPr>
          <p:cNvPr id="71" name="CustomShape 1"/>
          <p:cNvSpPr/>
          <p:nvPr/>
        </p:nvSpPr>
        <p:spPr>
          <a:xfrm>
            <a:off x="714240" y="915840"/>
            <a:ext cx="7714800" cy="411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4400" b="1">
                <a:solidFill>
                  <a:srgbClr val="FFFFFF"/>
                </a:solidFill>
                <a:latin typeface="Monotype Corsiva"/>
                <a:ea typeface="Times New Roman"/>
              </a:rPr>
              <a:t>Природа – это самая лучшая из книг, написанная на особом языке. Этот язык надо изучать.</a:t>
            </a:r>
            <a:endParaRPr/>
          </a:p>
          <a:p>
            <a:pPr algn="r">
              <a:lnSpc>
                <a:spcPct val="100000"/>
              </a:lnSpc>
            </a:pPr>
            <a:r>
              <a:rPr lang="ru-RU" sz="4400" b="1" i="1">
                <a:solidFill>
                  <a:srgbClr val="FFFFFF"/>
                </a:solidFill>
                <a:latin typeface="Monotype Corsiva"/>
                <a:ea typeface="Times New Roman"/>
              </a:rPr>
              <a:t>Гарин Н.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-304920" y="-219240"/>
            <a:ext cx="9753120" cy="729576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214200" y="-275040"/>
            <a:ext cx="8572320" cy="4909680"/>
          </a:xfrm>
          <a:prstGeom prst="rect">
            <a:avLst/>
          </a:prstGeom>
          <a:noFill/>
          <a:ln w="9360">
            <a:noFill/>
          </a:ln>
        </p:spPr>
        <p:txBody>
          <a:bodyPr tIns="127080" bIns="0" anchor="ctr"/>
          <a:lstStyle/>
          <a:p>
            <a:pPr algn="just">
              <a:lnSpc>
                <a:spcPct val="100000"/>
              </a:lnSpc>
            </a:pPr>
            <a:r>
              <a:rPr lang="ru-RU" sz="4000" b="1" i="1" u="sng" dirty="0" err="1">
                <a:solidFill>
                  <a:srgbClr val="FFFFFF"/>
                </a:solidFill>
                <a:latin typeface="Monotype Corsiva"/>
                <a:ea typeface="Times New Roman"/>
              </a:rPr>
              <a:t>Лэпбук</a:t>
            </a:r>
            <a:r>
              <a:rPr lang="ru-RU" sz="4000" b="1" i="1" u="sng" dirty="0">
                <a:solidFill>
                  <a:srgbClr val="FFFFFF"/>
                </a:solidFill>
                <a:latin typeface="Monotype Corsiva"/>
                <a:ea typeface="Times New Roman"/>
              </a:rPr>
              <a:t> </a:t>
            </a:r>
            <a:r>
              <a:rPr lang="ru-RU" sz="3200" b="1" i="1" dirty="0">
                <a:solidFill>
                  <a:srgbClr val="FFFFFF"/>
                </a:solidFill>
                <a:latin typeface="Monotype Corsiva"/>
                <a:ea typeface="Times New Roman"/>
              </a:rPr>
              <a:t>–представляет собой папку или другую прочную картонную основу, на которую наклеены маленькие книжки (</a:t>
            </a:r>
            <a:r>
              <a:rPr lang="ru-RU" sz="3200" b="1" i="1" dirty="0" err="1">
                <a:solidFill>
                  <a:srgbClr val="FFFFFF"/>
                </a:solidFill>
                <a:latin typeface="Monotype Corsiva"/>
                <a:ea typeface="Times New Roman"/>
              </a:rPr>
              <a:t>миникнижки</a:t>
            </a:r>
            <a:r>
              <a:rPr lang="ru-RU" sz="3200" b="1" i="1">
                <a:solidFill>
                  <a:srgbClr val="FFFFFF"/>
                </a:solidFill>
                <a:latin typeface="Monotype Corsiva"/>
                <a:ea typeface="Times New Roman"/>
              </a:rPr>
              <a:t> — простые и фигурные, в виде кармашков, гармошек, белочек, стрелочек и т.д.),  в которых организован и записан изучаемый материал. 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74" name="CustomShape 2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CustomShape 3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CustomShape 4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</p:sp>
      <p:sp>
        <p:nvSpPr>
          <p:cNvPr id="79" name="CustomShape 5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CustomShape 6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</p:sp>
      <p:pic>
        <p:nvPicPr>
          <p:cNvPr id="81" name="Picture 17"/>
          <p:cNvPicPr/>
          <p:nvPr/>
        </p:nvPicPr>
        <p:blipFill>
          <a:blip r:embed="rId3"/>
          <a:srcRect t="339405" b="141386"/>
          <a:stretch>
            <a:fillRect/>
          </a:stretch>
        </p:blipFill>
        <p:spPr>
          <a:xfrm>
            <a:off x="5786280" y="3857760"/>
            <a:ext cx="3204720" cy="2575800"/>
          </a:xfrm>
          <a:prstGeom prst="rect">
            <a:avLst/>
          </a:prstGeom>
          <a:ln>
            <a:noFill/>
          </a:ln>
        </p:spPr>
      </p:pic>
      <p:pic>
        <p:nvPicPr>
          <p:cNvPr id="78" name="Picture 11"/>
          <p:cNvPicPr/>
          <p:nvPr/>
        </p:nvPicPr>
        <p:blipFill>
          <a:blip r:embed="rId4"/>
          <a:srcRect l="295538" r="246307"/>
          <a:stretch>
            <a:fillRect/>
          </a:stretch>
        </p:blipFill>
        <p:spPr>
          <a:xfrm>
            <a:off x="3571868" y="3571876"/>
            <a:ext cx="3106440" cy="2499840"/>
          </a:xfrm>
          <a:prstGeom prst="rect">
            <a:avLst/>
          </a:prstGeom>
          <a:ln>
            <a:noFill/>
          </a:ln>
        </p:spPr>
      </p:pic>
      <p:pic>
        <p:nvPicPr>
          <p:cNvPr id="76" name="Picture 7"/>
          <p:cNvPicPr/>
          <p:nvPr/>
        </p:nvPicPr>
        <p:blipFill>
          <a:blip r:embed="rId5" cstate="print"/>
          <a:srcRect l="3937" t="2626" r="3281" b="5252"/>
          <a:stretch>
            <a:fillRect/>
          </a:stretch>
        </p:blipFill>
        <p:spPr>
          <a:xfrm>
            <a:off x="285840" y="3786120"/>
            <a:ext cx="3357360" cy="2499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-304920" y="-219240"/>
            <a:ext cx="9753120" cy="7295760"/>
          </a:xfrm>
          <a:prstGeom prst="rect">
            <a:avLst/>
          </a:prstGeom>
          <a:ln>
            <a:noFill/>
          </a:ln>
        </p:spPr>
      </p:pic>
      <p:sp>
        <p:nvSpPr>
          <p:cNvPr id="84" name="CustomShape 1"/>
          <p:cNvSpPr/>
          <p:nvPr/>
        </p:nvSpPr>
        <p:spPr>
          <a:xfrm>
            <a:off x="285840" y="500040"/>
            <a:ext cx="8500680" cy="49654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ru-RU" sz="4000" b="1">
                <a:solidFill>
                  <a:srgbClr val="FFFFFF"/>
                </a:solidFill>
                <a:latin typeface="Monotype Corsiva"/>
              </a:rPr>
              <a:t>“Природа была и всегда будет сильнее человека, ибо она его породила. Он лишь миг в ее жизни. Она же вечна и бесконечна. Человек для нее деталь. Она для него все. А потому: не вреди!” </a:t>
            </a:r>
            <a:endParaRPr/>
          </a:p>
        </p:txBody>
      </p:sp>
      <p:sp>
        <p:nvSpPr>
          <p:cNvPr id="85" name="CustomShape 2"/>
          <p:cNvSpPr/>
          <p:nvPr/>
        </p:nvSpPr>
        <p:spPr>
          <a:xfrm>
            <a:off x="2714760" y="4929120"/>
            <a:ext cx="6071760" cy="1369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800" b="1">
                <a:solidFill>
                  <a:srgbClr val="FFFFFF"/>
                </a:solidFill>
                <a:latin typeface="Monotype Corsiva"/>
              </a:rPr>
              <a:t>ДЗ: нарисовать  и защитить плакат. «Экологические проблемы нашего края»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-304920" y="-219240"/>
            <a:ext cx="9753120" cy="7295760"/>
          </a:xfrm>
          <a:prstGeom prst="rect">
            <a:avLst/>
          </a:prstGeom>
          <a:ln>
            <a:noFill/>
          </a:ln>
        </p:spPr>
      </p:pic>
      <p:sp>
        <p:nvSpPr>
          <p:cNvPr id="48" name="CustomShape 1"/>
          <p:cNvSpPr/>
          <p:nvPr/>
        </p:nvSpPr>
        <p:spPr>
          <a:xfrm>
            <a:off x="146520" y="1214280"/>
            <a:ext cx="8596800" cy="374724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8000">
                <a:solidFill>
                  <a:srgbClr val="FFFFFF"/>
                </a:solidFill>
                <a:latin typeface="Monotype Corsiva"/>
              </a:rPr>
              <a:t>Экологические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8000">
                <a:solidFill>
                  <a:srgbClr val="FFFFFF"/>
                </a:solidFill>
                <a:latin typeface="Monotype Corsiva"/>
              </a:rPr>
              <a:t>проблемы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8000">
                <a:solidFill>
                  <a:srgbClr val="FFFFFF"/>
                </a:solidFill>
                <a:latin typeface="Monotype Corsiva"/>
              </a:rPr>
              <a:t>планеты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-304920" y="-219240"/>
            <a:ext cx="9753120" cy="7295760"/>
          </a:xfrm>
          <a:prstGeom prst="rect">
            <a:avLst/>
          </a:prstGeom>
          <a:ln>
            <a:noFill/>
          </a:ln>
        </p:spPr>
      </p:pic>
      <p:sp>
        <p:nvSpPr>
          <p:cNvPr id="50" name="CustomShape 1"/>
          <p:cNvSpPr/>
          <p:nvPr/>
        </p:nvSpPr>
        <p:spPr>
          <a:xfrm>
            <a:off x="357120" y="-2476800"/>
            <a:ext cx="8429400" cy="1142532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4400" b="1">
                <a:solidFill>
                  <a:srgbClr val="FFFFFF"/>
                </a:solidFill>
                <a:latin typeface="Monotype Corsiva"/>
                <a:ea typeface="Times New Roman"/>
              </a:rPr>
              <a:t>Есть просто храм, есть храм науки,
А есть еще природы храм, 
С лесами, тянущими руки
Навстречу солнцу и ветрам.
Всегда, в любое время суток,
Он нам открыт в жару и стынь.
Входя в него, будь сердцем чуток,
Не оскверняй его святынь.</a:t>
            </a:r>
            <a:endParaRPr/>
          </a:p>
          <a:p>
            <a:pPr algn="r">
              <a:lnSpc>
                <a:spcPct val="100000"/>
              </a:lnSpc>
            </a:pPr>
            <a:r>
              <a:rPr lang="ru-RU" sz="4000" b="1" i="1">
                <a:solidFill>
                  <a:srgbClr val="FFFFFF"/>
                </a:solidFill>
                <a:latin typeface="Monotype Corsiva"/>
                <a:ea typeface="Times New Roman"/>
              </a:rPr>
              <a:t>Сергей Смирнов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-304920" y="-219240"/>
            <a:ext cx="9753120" cy="7295760"/>
          </a:xfrm>
          <a:prstGeom prst="rect">
            <a:avLst/>
          </a:prstGeom>
          <a:ln>
            <a:noFill/>
          </a:ln>
        </p:spPr>
      </p:pic>
      <p:sp>
        <p:nvSpPr>
          <p:cNvPr id="52" name="CustomShape 1"/>
          <p:cNvSpPr/>
          <p:nvPr/>
        </p:nvSpPr>
        <p:spPr>
          <a:xfrm>
            <a:off x="428760" y="42120"/>
            <a:ext cx="4857480" cy="52088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algn="just">
              <a:lnSpc>
                <a:spcPct val="100000"/>
              </a:lnSpc>
            </a:pPr>
            <a:r>
              <a:rPr lang="ru-RU" sz="4800" b="1" u="sng">
                <a:solidFill>
                  <a:srgbClr val="FFFFFF"/>
                </a:solidFill>
                <a:latin typeface="Monotype Corsiva"/>
                <a:ea typeface="SimSun"/>
              </a:rPr>
              <a:t>Экология</a:t>
            </a:r>
            <a:r>
              <a:rPr lang="ru-RU" sz="3200" b="1">
                <a:solidFill>
                  <a:srgbClr val="FFFFFF"/>
                </a:solidFill>
                <a:latin typeface="Monotype Corsiva"/>
                <a:ea typeface="SimSun"/>
              </a:rPr>
              <a:t>  - «oikos» - дом, жилище, и «logos» - учение, наука - это наука о взаимодействии организмов друг с другом и окружающей средой.</a:t>
            </a:r>
            <a:endParaRPr/>
          </a:p>
        </p:txBody>
      </p:sp>
      <p:pic>
        <p:nvPicPr>
          <p:cNvPr id="53" name="Picture 3"/>
          <p:cNvPicPr/>
          <p:nvPr/>
        </p:nvPicPr>
        <p:blipFill>
          <a:blip r:embed="rId3"/>
          <a:srcRect l="11900" r="12198"/>
          <a:stretch>
            <a:fillRect/>
          </a:stretch>
        </p:blipFill>
        <p:spPr>
          <a:xfrm>
            <a:off x="5857920" y="1143000"/>
            <a:ext cx="2667240" cy="3514320"/>
          </a:xfrm>
          <a:prstGeom prst="rect">
            <a:avLst/>
          </a:prstGeom>
          <a:ln w="190440">
            <a:solidFill>
              <a:srgbClr val="FFFFFF"/>
            </a:solidFill>
            <a:round/>
          </a:ln>
        </p:spPr>
      </p:pic>
      <p:sp>
        <p:nvSpPr>
          <p:cNvPr id="54" name="CustomShape 2"/>
          <p:cNvSpPr/>
          <p:nvPr/>
        </p:nvSpPr>
        <p:spPr>
          <a:xfrm>
            <a:off x="5365800" y="5072040"/>
            <a:ext cx="3587400" cy="5778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ru-RU" sz="3200" b="1">
                <a:solidFill>
                  <a:srgbClr val="FFFFFF"/>
                </a:solidFill>
                <a:latin typeface="Monotype Corsiva"/>
                <a:ea typeface="SimSun"/>
              </a:rPr>
              <a:t>Эрнст Геккель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-304920" y="-219240"/>
            <a:ext cx="9753120" cy="7295760"/>
          </a:xfrm>
          <a:prstGeom prst="rect">
            <a:avLst/>
          </a:prstGeom>
          <a:ln>
            <a:noFill/>
          </a:ln>
        </p:spPr>
      </p:pic>
      <p:pic>
        <p:nvPicPr>
          <p:cNvPr id="56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214200" y="357120"/>
            <a:ext cx="8715240" cy="58435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-304920" y="-219240"/>
            <a:ext cx="9753120" cy="7295760"/>
          </a:xfrm>
          <a:prstGeom prst="rect">
            <a:avLst/>
          </a:prstGeom>
          <a:ln>
            <a:noFill/>
          </a:ln>
        </p:spPr>
      </p:pic>
      <p:pic>
        <p:nvPicPr>
          <p:cNvPr id="58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285840" y="357120"/>
            <a:ext cx="8572320" cy="5857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-304920" y="-219240"/>
            <a:ext cx="9753120" cy="7295760"/>
          </a:xfrm>
          <a:prstGeom prst="rect">
            <a:avLst/>
          </a:prstGeom>
          <a:ln>
            <a:noFill/>
          </a:ln>
        </p:spPr>
      </p:pic>
      <p:pic>
        <p:nvPicPr>
          <p:cNvPr id="60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285840" y="357120"/>
            <a:ext cx="8572320" cy="5857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-304920" y="-219240"/>
            <a:ext cx="9753120" cy="7295760"/>
          </a:xfrm>
          <a:prstGeom prst="rect">
            <a:avLst/>
          </a:prstGeom>
          <a:ln>
            <a:noFill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642918"/>
          <a:ext cx="8429684" cy="5277481"/>
        </p:xfrm>
        <a:graphic>
          <a:graphicData uri="http://schemas.openxmlformats.org/drawingml/2006/table">
            <a:tbl>
              <a:tblPr/>
              <a:tblGrid>
                <a:gridCol w="2839990"/>
                <a:gridCol w="2794409"/>
                <a:gridCol w="2795285"/>
              </a:tblGrid>
              <a:tr h="19288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kern="150" dirty="0">
                          <a:latin typeface="Times New Roman"/>
                          <a:ea typeface="SimSun"/>
                          <a:cs typeface="Mangal"/>
                        </a:rPr>
                        <a:t>Элемент окружающей среды</a:t>
                      </a:r>
                      <a:endParaRPr lang="ru-RU" sz="4000" kern="150" dirty="0"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kern="150" dirty="0">
                          <a:latin typeface="Times New Roman"/>
                          <a:ea typeface="SimSun"/>
                          <a:cs typeface="Mangal"/>
                        </a:rPr>
                        <a:t>Негативное воздействие</a:t>
                      </a:r>
                      <a:endParaRPr lang="ru-RU" sz="4000" kern="150" dirty="0"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kern="150" dirty="0">
                          <a:latin typeface="Times New Roman"/>
                          <a:ea typeface="SimSun"/>
                          <a:cs typeface="Mangal"/>
                        </a:rPr>
                        <a:t>Решение проблемы</a:t>
                      </a:r>
                      <a:endParaRPr lang="ru-RU" sz="4000" kern="150" dirty="0">
                        <a:latin typeface="Arial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7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kern="150" dirty="0" smtClean="0">
                          <a:latin typeface="Times New Roman"/>
                          <a:ea typeface="SimSun"/>
                          <a:cs typeface="Mangal"/>
                        </a:rPr>
                        <a:t>Вода</a:t>
                      </a:r>
                      <a:endParaRPr lang="ru-RU" sz="28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kern="1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7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kern="150" dirty="0" smtClean="0">
                          <a:latin typeface="Times New Roman"/>
                          <a:ea typeface="SimSun"/>
                          <a:cs typeface="Mangal"/>
                        </a:rPr>
                        <a:t>Воздух</a:t>
                      </a:r>
                      <a:endParaRPr lang="ru-RU" sz="28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7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kern="150" dirty="0" smtClean="0">
                          <a:latin typeface="Times New Roman"/>
                          <a:ea typeface="SimSun"/>
                          <a:cs typeface="Mangal"/>
                        </a:rPr>
                        <a:t>Почва</a:t>
                      </a:r>
                      <a:endParaRPr lang="ru-RU" sz="28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7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kern="150" dirty="0" smtClean="0">
                          <a:latin typeface="Times New Roman"/>
                          <a:ea typeface="SimSun"/>
                          <a:cs typeface="Mangal"/>
                        </a:rPr>
                        <a:t>Растения</a:t>
                      </a:r>
                      <a:endParaRPr lang="ru-RU" sz="28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kern="1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97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kern="150" dirty="0" smtClean="0">
                          <a:latin typeface="Times New Roman"/>
                          <a:ea typeface="SimSun"/>
                          <a:cs typeface="Mangal"/>
                        </a:rPr>
                        <a:t>Животные</a:t>
                      </a:r>
                      <a:endParaRPr lang="ru-RU" sz="28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kern="1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kern="1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-304920" y="-219240"/>
            <a:ext cx="9753120" cy="7295760"/>
          </a:xfrm>
          <a:prstGeom prst="rect">
            <a:avLst/>
          </a:prstGeom>
          <a:ln>
            <a:noFill/>
          </a:ln>
        </p:spPr>
      </p:pic>
      <p:sp>
        <p:nvSpPr>
          <p:cNvPr id="62" name="CustomShape 1"/>
          <p:cNvSpPr/>
          <p:nvPr/>
        </p:nvSpPr>
        <p:spPr>
          <a:xfrm>
            <a:off x="214200" y="-863640"/>
            <a:ext cx="8929440" cy="844200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4400" b="1" u="sng">
                <a:solidFill>
                  <a:srgbClr val="FFFFFF"/>
                </a:solidFill>
                <a:latin typeface="Monotype Corsiva"/>
                <a:ea typeface="Times New Roman"/>
              </a:rPr>
              <a:t>Экологические проблемы:</a:t>
            </a:r>
            <a:endParaRPr/>
          </a:p>
          <a:p>
            <a:pPr>
              <a:lnSpc>
                <a:spcPct val="100000"/>
              </a:lnSpc>
              <a:buFont typeface="StarSymbol"/>
              <a:buChar char=""/>
            </a:pPr>
            <a:r>
              <a:rPr lang="ru-RU" sz="3600" b="1">
                <a:solidFill>
                  <a:srgbClr val="FFFFFF"/>
                </a:solidFill>
                <a:latin typeface="Monotype Corsiva"/>
                <a:ea typeface="Times New Roman"/>
              </a:rPr>
              <a:t>Загрязнение атмосферы. Кислотные дожди.</a:t>
            </a:r>
            <a:endParaRPr/>
          </a:p>
          <a:p>
            <a:pPr>
              <a:lnSpc>
                <a:spcPct val="100000"/>
              </a:lnSpc>
              <a:buFont typeface="StarSymbol"/>
              <a:buChar char=""/>
            </a:pPr>
            <a:r>
              <a:rPr lang="ru-RU" sz="3600" b="1">
                <a:solidFill>
                  <a:srgbClr val="FFFFFF"/>
                </a:solidFill>
                <a:latin typeface="Monotype Corsiva"/>
                <a:ea typeface="Times New Roman"/>
              </a:rPr>
              <a:t>Истощение озонового слоя.</a:t>
            </a:r>
            <a:endParaRPr/>
          </a:p>
          <a:p>
            <a:pPr>
              <a:lnSpc>
                <a:spcPct val="100000"/>
              </a:lnSpc>
              <a:buFont typeface="StarSymbol"/>
              <a:buChar char=""/>
            </a:pPr>
            <a:r>
              <a:rPr lang="ru-RU" sz="3600" b="1">
                <a:solidFill>
                  <a:srgbClr val="FFFFFF"/>
                </a:solidFill>
                <a:latin typeface="Monotype Corsiva"/>
                <a:ea typeface="Times New Roman"/>
              </a:rPr>
              <a:t>"Парниковый эффект".</a:t>
            </a:r>
            <a:endParaRPr/>
          </a:p>
          <a:p>
            <a:pPr>
              <a:lnSpc>
                <a:spcPct val="100000"/>
              </a:lnSpc>
              <a:buFont typeface="StarSymbol"/>
              <a:buChar char=""/>
            </a:pPr>
            <a:r>
              <a:rPr lang="ru-RU" sz="3600" b="1">
                <a:solidFill>
                  <a:srgbClr val="FFFFFF"/>
                </a:solidFill>
                <a:latin typeface="Monotype Corsiva"/>
                <a:ea typeface="Times New Roman"/>
              </a:rPr>
              <a:t>Загрязнение гидросферы.</a:t>
            </a:r>
            <a:endParaRPr/>
          </a:p>
          <a:p>
            <a:pPr>
              <a:lnSpc>
                <a:spcPct val="100000"/>
              </a:lnSpc>
              <a:buFont typeface="StarSymbol"/>
              <a:buChar char=""/>
            </a:pPr>
            <a:r>
              <a:rPr lang="ru-RU" sz="3600" b="1">
                <a:solidFill>
                  <a:srgbClr val="FFFFFF"/>
                </a:solidFill>
                <a:latin typeface="Monotype Corsiva"/>
                <a:ea typeface="Times New Roman"/>
              </a:rPr>
              <a:t>Загрязнение и разрушение почв.</a:t>
            </a:r>
            <a:endParaRPr/>
          </a:p>
          <a:p>
            <a:pPr>
              <a:lnSpc>
                <a:spcPct val="100000"/>
              </a:lnSpc>
              <a:buFont typeface="StarSymbol"/>
              <a:buChar char=""/>
            </a:pPr>
            <a:r>
              <a:rPr lang="ru-RU" sz="3600" b="1">
                <a:solidFill>
                  <a:srgbClr val="FFFFFF"/>
                </a:solidFill>
                <a:latin typeface="Monotype Corsiva"/>
                <a:ea typeface="Times New Roman"/>
              </a:rPr>
              <a:t>Опустынивание.</a:t>
            </a:r>
            <a:endParaRPr/>
          </a:p>
          <a:p>
            <a:pPr>
              <a:lnSpc>
                <a:spcPct val="100000"/>
              </a:lnSpc>
              <a:buFont typeface="StarSymbol"/>
              <a:buChar char=""/>
            </a:pPr>
            <a:r>
              <a:rPr lang="ru-RU" sz="3600" b="1">
                <a:solidFill>
                  <a:srgbClr val="FFFFFF"/>
                </a:solidFill>
                <a:latin typeface="Monotype Corsiva"/>
                <a:ea typeface="Times New Roman"/>
              </a:rPr>
              <a:t>Радиационное загрязнение.</a:t>
            </a:r>
            <a:endParaRPr/>
          </a:p>
          <a:p>
            <a:pPr>
              <a:lnSpc>
                <a:spcPct val="100000"/>
              </a:lnSpc>
              <a:buFont typeface="StarSymbol"/>
              <a:buChar char=""/>
            </a:pPr>
            <a:r>
              <a:rPr lang="ru-RU" sz="3600" b="1">
                <a:solidFill>
                  <a:srgbClr val="FFFFFF"/>
                </a:solidFill>
                <a:latin typeface="Monotype Corsiva"/>
                <a:ea typeface="Times New Roman"/>
              </a:rPr>
              <a:t>Сокращение видового разнообразия живых организмов.</a:t>
            </a:r>
            <a:endParaRPr/>
          </a:p>
          <a:p>
            <a:pPr>
              <a:lnSpc>
                <a:spcPct val="100000"/>
              </a:lnSpc>
              <a:buFont typeface="StarSymbol"/>
              <a:buChar char=""/>
            </a:pPr>
            <a:r>
              <a:rPr lang="ru-RU" sz="3600" b="1">
                <a:solidFill>
                  <a:srgbClr val="FFFFFF"/>
                </a:solidFill>
                <a:latin typeface="Monotype Corsiva"/>
                <a:ea typeface="Times New Roman"/>
              </a:rPr>
              <a:t>Рост численности народонаселения.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269</Words>
  <PresentationFormat>Экран (4:3)</PresentationFormat>
  <Paragraphs>43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Светлана</cp:lastModifiedBy>
  <cp:revision>6</cp:revision>
  <dcterms:modified xsi:type="dcterms:W3CDTF">2019-07-26T03:04:22Z</dcterms:modified>
</cp:coreProperties>
</file>