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72" r:id="rId2"/>
  </p:sldMasterIdLst>
  <p:notesMasterIdLst>
    <p:notesMasterId r:id="rId109"/>
  </p:notesMasterIdLst>
  <p:handoutMasterIdLst>
    <p:handoutMasterId r:id="rId110"/>
  </p:handoutMasterIdLst>
  <p:sldIdLst>
    <p:sldId id="256" r:id="rId3"/>
    <p:sldId id="258" r:id="rId4"/>
    <p:sldId id="296" r:id="rId5"/>
    <p:sldId id="297" r:id="rId6"/>
    <p:sldId id="299" r:id="rId7"/>
    <p:sldId id="305" r:id="rId8"/>
    <p:sldId id="300" r:id="rId9"/>
    <p:sldId id="301" r:id="rId10"/>
    <p:sldId id="302" r:id="rId11"/>
    <p:sldId id="306" r:id="rId12"/>
    <p:sldId id="303" r:id="rId13"/>
    <p:sldId id="307" r:id="rId14"/>
    <p:sldId id="304" r:id="rId15"/>
    <p:sldId id="308" r:id="rId16"/>
    <p:sldId id="325" r:id="rId17"/>
    <p:sldId id="326" r:id="rId18"/>
    <p:sldId id="262" r:id="rId19"/>
    <p:sldId id="272" r:id="rId20"/>
    <p:sldId id="327" r:id="rId21"/>
    <p:sldId id="328" r:id="rId22"/>
    <p:sldId id="273" r:id="rId23"/>
    <p:sldId id="287" r:id="rId24"/>
    <p:sldId id="329" r:id="rId25"/>
    <p:sldId id="330" r:id="rId26"/>
    <p:sldId id="309" r:id="rId27"/>
    <p:sldId id="310" r:id="rId28"/>
    <p:sldId id="313" r:id="rId29"/>
    <p:sldId id="314" r:id="rId30"/>
    <p:sldId id="315" r:id="rId31"/>
    <p:sldId id="316" r:id="rId32"/>
    <p:sldId id="317" r:id="rId33"/>
    <p:sldId id="318" r:id="rId34"/>
    <p:sldId id="321" r:id="rId35"/>
    <p:sldId id="322" r:id="rId36"/>
    <p:sldId id="344" r:id="rId37"/>
    <p:sldId id="354" r:id="rId38"/>
    <p:sldId id="345" r:id="rId39"/>
    <p:sldId id="355" r:id="rId40"/>
    <p:sldId id="346" r:id="rId41"/>
    <p:sldId id="356" r:id="rId42"/>
    <p:sldId id="357" r:id="rId43"/>
    <p:sldId id="358" r:id="rId44"/>
    <p:sldId id="349" r:id="rId45"/>
    <p:sldId id="359" r:id="rId46"/>
    <p:sldId id="350" r:id="rId47"/>
    <p:sldId id="360" r:id="rId48"/>
    <p:sldId id="351" r:id="rId49"/>
    <p:sldId id="361" r:id="rId50"/>
    <p:sldId id="352" r:id="rId51"/>
    <p:sldId id="362" r:id="rId52"/>
    <p:sldId id="353" r:id="rId53"/>
    <p:sldId id="363" r:id="rId54"/>
    <p:sldId id="364" r:id="rId55"/>
    <p:sldId id="368" r:id="rId56"/>
    <p:sldId id="369" r:id="rId57"/>
    <p:sldId id="370" r:id="rId58"/>
    <p:sldId id="365" r:id="rId59"/>
    <p:sldId id="371" r:id="rId60"/>
    <p:sldId id="331" r:id="rId61"/>
    <p:sldId id="332" r:id="rId62"/>
    <p:sldId id="335" r:id="rId63"/>
    <p:sldId id="337" r:id="rId64"/>
    <p:sldId id="372" r:id="rId65"/>
    <p:sldId id="373" r:id="rId66"/>
    <p:sldId id="338" r:id="rId67"/>
    <p:sldId id="339" r:id="rId68"/>
    <p:sldId id="340" r:id="rId69"/>
    <p:sldId id="341" r:id="rId70"/>
    <p:sldId id="374" r:id="rId71"/>
    <p:sldId id="375" r:id="rId72"/>
    <p:sldId id="376" r:id="rId73"/>
    <p:sldId id="377" r:id="rId74"/>
    <p:sldId id="378" r:id="rId75"/>
    <p:sldId id="379" r:id="rId76"/>
    <p:sldId id="380" r:id="rId77"/>
    <p:sldId id="384" r:id="rId78"/>
    <p:sldId id="381" r:id="rId79"/>
    <p:sldId id="385" r:id="rId80"/>
    <p:sldId id="382" r:id="rId81"/>
    <p:sldId id="386" r:id="rId82"/>
    <p:sldId id="383" r:id="rId83"/>
    <p:sldId id="387" r:id="rId84"/>
    <p:sldId id="388" r:id="rId85"/>
    <p:sldId id="389" r:id="rId86"/>
    <p:sldId id="390" r:id="rId87"/>
    <p:sldId id="391" r:id="rId88"/>
    <p:sldId id="392" r:id="rId89"/>
    <p:sldId id="396" r:id="rId90"/>
    <p:sldId id="393" r:id="rId91"/>
    <p:sldId id="397" r:id="rId92"/>
    <p:sldId id="394" r:id="rId93"/>
    <p:sldId id="398" r:id="rId94"/>
    <p:sldId id="395" r:id="rId95"/>
    <p:sldId id="399" r:id="rId96"/>
    <p:sldId id="400" r:id="rId97"/>
    <p:sldId id="401" r:id="rId98"/>
    <p:sldId id="402" r:id="rId99"/>
    <p:sldId id="403" r:id="rId100"/>
    <p:sldId id="404" r:id="rId101"/>
    <p:sldId id="405" r:id="rId102"/>
    <p:sldId id="406" r:id="rId103"/>
    <p:sldId id="407" r:id="rId104"/>
    <p:sldId id="408" r:id="rId105"/>
    <p:sldId id="409" r:id="rId106"/>
    <p:sldId id="460" r:id="rId107"/>
    <p:sldId id="469" r:id="rId10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FF00FF"/>
    <a:srgbClr val="FF6600"/>
    <a:srgbClr val="FF0066"/>
    <a:srgbClr val="00FF00"/>
    <a:srgbClr val="008000"/>
    <a:srgbClr val="FFCC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1961" autoAdjust="0"/>
    <p:restoredTop sz="94600" autoAdjust="0"/>
  </p:normalViewPr>
  <p:slideViewPr>
    <p:cSldViewPr>
      <p:cViewPr>
        <p:scale>
          <a:sx n="75" d="100"/>
          <a:sy n="75" d="100"/>
        </p:scale>
        <p:origin x="-2028" y="-8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3D050C9B-4F9A-4AC1-99E7-5CC9675CDF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81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39DB4642-0099-44FD-AE13-70E023BEF7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z="7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3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0993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0993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0D22CC-039E-45EA-9B0D-41D76A854EB6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D583D66-89B4-4C5B-AC44-96EA3436F0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973D1-6622-489A-9844-BC871BCC79C1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4D1A2-61BF-46B4-8448-2B814E2A92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57F00-21F3-40C5-BCAD-36A31D9881FB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D6DCF-6601-45E0-9020-C1D857A26D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BBA1E-B494-481F-9FE3-27ACED05FB63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0965D-A8D3-4142-8384-957CDF3D71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55869-ED1D-4FDF-8255-AC656A671993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193FC4-9353-4589-BBF4-EB303855AC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ECD4E-2637-444B-AC4B-99908860C93A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B6A00D-EF1E-41D0-9886-E0E6B8AC2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A0CE2-9AA1-4199-9211-C8A270904BBD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59386-821A-4360-8247-640A6F87B2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A2122A-6297-4A9A-AE5D-13B9409B5B4E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A1498-078C-4837-B7D5-3238FAAE1D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0D127B-3121-4E27-AD77-029F6A01906B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36FD7-58E7-4E55-AF83-D40DE68F2D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BAE3C-5934-47E5-8E6B-2CA77EF93DC0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556070-C744-4133-BC46-BA8FB90D1B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51035-AD55-4A3C-AFAE-ADC1EB936E37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74AC1-FF4F-40C2-8320-47013EADB9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13010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13011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0" name="Rectangle 20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D33B87C-F9F8-4B92-A677-625D46F99F9E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21" name="Rectangle 2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Rectangle 2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B013676-8A28-407C-B495-CE8F4EDADA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758D6-28B5-442B-8296-5C83F5D7638D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0858D-90D0-45B0-9D9F-97093B3C2A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D2F7C-CEF2-4664-A517-B0469BD0CDF0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04BA6-4239-4E33-BB68-9404001573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77B8E-7724-4641-B967-6DFFAB09103E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15E90-4A2D-40F2-B879-76CCEA5CB5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706F8-C971-4352-A73D-7C46BD73E059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8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53515-E298-4BD3-BD71-269B1D6CE2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BC6B3-4A5B-4510-8AC3-26BDF67B3D2F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F3516-FF3C-49F4-9366-4AC5DAA8BE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E3040-ACF1-4132-B62F-FE8C0273658E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3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9C7F58-D6CE-4030-9D1A-37B91923A3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985AE2-220A-4896-A2FB-C7AF98D4917C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1317C6-1624-4F47-980B-48390E7335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9320C6-E92C-45CE-9AAA-C7ACA16AC7BA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6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14EBE2-12EA-4A9C-BE92-E12D323A3B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E735E-4C66-4076-AAFC-82B5B5BCEC3F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9DED4-CCB5-440E-A02A-37FCB95872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4167B-6F06-46BA-993D-7EDB430BAF7B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202F4-129C-41C7-9AA2-1191FD45C2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208899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0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0" y="552"/>
                </a:cxn>
                <a:cxn ang="0">
                  <a:pos x="1968" y="264"/>
                </a:cxn>
                <a:cxn ang="0">
                  <a:pos x="2028" y="270"/>
                </a:cxn>
                <a:cxn ang="0">
                  <a:pos x="2661" y="528"/>
                </a:cxn>
                <a:cxn ang="0">
                  <a:pos x="2688" y="648"/>
                </a:cxn>
                <a:cxn ang="0">
                  <a:pos x="2304" y="1080"/>
                </a:cxn>
                <a:cxn ang="0">
                  <a:pos x="1584" y="1224"/>
                </a:cxn>
                <a:cxn ang="0">
                  <a:pos x="1296" y="936"/>
                </a:cxn>
                <a:cxn ang="0">
                  <a:pos x="864" y="1032"/>
                </a:cxn>
                <a:cxn ang="0">
                  <a:pos x="0" y="552"/>
                </a:cxn>
                <a:cxn ang="0">
                  <a:pos x="0" y="0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1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/>
              <a:ahLst/>
              <a:cxnLst>
                <a:cxn ang="0">
                  <a:pos x="2208" y="15"/>
                </a:cxn>
                <a:cxn ang="0">
                  <a:pos x="2088" y="57"/>
                </a:cxn>
                <a:cxn ang="0">
                  <a:pos x="1951" y="99"/>
                </a:cxn>
                <a:cxn ang="0">
                  <a:pos x="1704" y="135"/>
                </a:cxn>
                <a:cxn ang="0">
                  <a:pos x="1314" y="177"/>
                </a:cxn>
                <a:cxn ang="0">
                  <a:pos x="1176" y="189"/>
                </a:cxn>
                <a:cxn ang="0">
                  <a:pos x="1122" y="195"/>
                </a:cxn>
                <a:cxn ang="0">
                  <a:pos x="1075" y="231"/>
                </a:cxn>
                <a:cxn ang="0">
                  <a:pos x="924" y="321"/>
                </a:cxn>
                <a:cxn ang="0">
                  <a:pos x="840" y="369"/>
                </a:cxn>
                <a:cxn ang="0">
                  <a:pos x="630" y="458"/>
                </a:cxn>
                <a:cxn ang="0">
                  <a:pos x="529" y="500"/>
                </a:cxn>
                <a:cxn ang="0">
                  <a:pos x="487" y="542"/>
                </a:cxn>
                <a:cxn ang="0">
                  <a:pos x="457" y="590"/>
                </a:cxn>
                <a:cxn ang="0">
                  <a:pos x="402" y="638"/>
                </a:cxn>
                <a:cxn ang="0">
                  <a:pos x="330" y="758"/>
                </a:cxn>
                <a:cxn ang="0">
                  <a:pos x="312" y="788"/>
                </a:cxn>
                <a:cxn ang="0">
                  <a:pos x="252" y="824"/>
                </a:cxn>
                <a:cxn ang="0">
                  <a:pos x="84" y="926"/>
                </a:cxn>
                <a:cxn ang="0">
                  <a:pos x="0" y="992"/>
                </a:cxn>
                <a:cxn ang="0">
                  <a:pos x="12" y="1040"/>
                </a:cxn>
                <a:cxn ang="0">
                  <a:pos x="132" y="1034"/>
                </a:cxn>
                <a:cxn ang="0">
                  <a:pos x="336" y="980"/>
                </a:cxn>
                <a:cxn ang="0">
                  <a:pos x="529" y="896"/>
                </a:cxn>
                <a:cxn ang="0">
                  <a:pos x="576" y="872"/>
                </a:cxn>
                <a:cxn ang="0">
                  <a:pos x="714" y="848"/>
                </a:cxn>
                <a:cxn ang="0">
                  <a:pos x="966" y="794"/>
                </a:cxn>
                <a:cxn ang="0">
                  <a:pos x="1212" y="782"/>
                </a:cxn>
                <a:cxn ang="0">
                  <a:pos x="1416" y="872"/>
                </a:cxn>
                <a:cxn ang="0">
                  <a:pos x="1464" y="932"/>
                </a:cxn>
                <a:cxn ang="0">
                  <a:pos x="1440" y="992"/>
                </a:cxn>
                <a:cxn ang="0">
                  <a:pos x="1302" y="1040"/>
                </a:cxn>
                <a:cxn ang="0">
                  <a:pos x="1158" y="1100"/>
                </a:cxn>
                <a:cxn ang="0">
                  <a:pos x="1093" y="1148"/>
                </a:cxn>
                <a:cxn ang="0">
                  <a:pos x="1075" y="1208"/>
                </a:cxn>
                <a:cxn ang="0">
                  <a:pos x="1093" y="1232"/>
                </a:cxn>
                <a:cxn ang="0">
                  <a:pos x="1152" y="1226"/>
                </a:cxn>
                <a:cxn ang="0">
                  <a:pos x="1332" y="1208"/>
                </a:cxn>
                <a:cxn ang="0">
                  <a:pos x="1434" y="1184"/>
                </a:cxn>
                <a:cxn ang="0">
                  <a:pos x="1464" y="1172"/>
                </a:cxn>
                <a:cxn ang="0">
                  <a:pos x="1578" y="1130"/>
                </a:cxn>
                <a:cxn ang="0">
                  <a:pos x="1758" y="1064"/>
                </a:cxn>
                <a:cxn ang="0">
                  <a:pos x="1872" y="962"/>
                </a:cxn>
                <a:cxn ang="0">
                  <a:pos x="1986" y="800"/>
                </a:cxn>
                <a:cxn ang="0">
                  <a:pos x="2166" y="650"/>
                </a:cxn>
                <a:cxn ang="0">
                  <a:pos x="2257" y="590"/>
                </a:cxn>
                <a:cxn ang="0">
                  <a:pos x="2400" y="57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2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/>
              <a:ahLst/>
              <a:cxnLst>
                <a:cxn ang="0">
                  <a:pos x="965" y="165"/>
                </a:cxn>
                <a:cxn ang="0">
                  <a:pos x="696" y="200"/>
                </a:cxn>
                <a:cxn ang="0">
                  <a:pos x="693" y="237"/>
                </a:cxn>
                <a:cxn ang="0">
                  <a:pos x="924" y="258"/>
                </a:cxn>
                <a:cxn ang="0">
                  <a:pos x="993" y="267"/>
                </a:cxn>
                <a:cxn ang="0">
                  <a:pos x="681" y="291"/>
                </a:cxn>
                <a:cxn ang="0">
                  <a:pos x="633" y="309"/>
                </a:cxn>
                <a:cxn ang="0">
                  <a:pos x="645" y="336"/>
                </a:cxn>
                <a:cxn ang="0">
                  <a:pos x="672" y="351"/>
                </a:cxn>
                <a:cxn ang="0">
                  <a:pos x="984" y="333"/>
                </a:cxn>
                <a:cxn ang="0">
                  <a:pos x="1080" y="357"/>
                </a:cxn>
                <a:cxn ang="0">
                  <a:pos x="624" y="492"/>
                </a:cxn>
                <a:cxn ang="0">
                  <a:pos x="616" y="536"/>
                </a:cxn>
                <a:cxn ang="0">
                  <a:pos x="8" y="724"/>
                </a:cxn>
                <a:cxn ang="0">
                  <a:pos x="0" y="756"/>
                </a:cxn>
                <a:cxn ang="0">
                  <a:pos x="27" y="762"/>
                </a:cxn>
                <a:cxn ang="0">
                  <a:pos x="664" y="564"/>
                </a:cxn>
                <a:cxn ang="0">
                  <a:pos x="856" y="600"/>
                </a:cxn>
                <a:cxn ang="0">
                  <a:pos x="1158" y="507"/>
                </a:cxn>
                <a:cxn ang="0">
                  <a:pos x="1434" y="465"/>
                </a:cxn>
                <a:cxn ang="0">
                  <a:pos x="1572" y="368"/>
                </a:cxn>
                <a:cxn ang="0">
                  <a:pos x="1712" y="340"/>
                </a:cxn>
                <a:cxn ang="0">
                  <a:pos x="1856" y="328"/>
                </a:cxn>
                <a:cxn ang="0">
                  <a:pos x="1968" y="330"/>
                </a:cxn>
                <a:cxn ang="0">
                  <a:pos x="1968" y="0"/>
                </a:cxn>
                <a:cxn ang="0">
                  <a:pos x="1934" y="3"/>
                </a:cxn>
                <a:cxn ang="0">
                  <a:pos x="1832" y="5"/>
                </a:cxn>
                <a:cxn ang="0">
                  <a:pos x="1682" y="35"/>
                </a:cxn>
                <a:cxn ang="0">
                  <a:pos x="1643" y="72"/>
                </a:cxn>
                <a:cxn ang="0">
                  <a:pos x="1392" y="11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3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85" y="18"/>
                </a:cxn>
                <a:cxn ang="0">
                  <a:pos x="185" y="36"/>
                </a:cxn>
                <a:cxn ang="0">
                  <a:pos x="179" y="54"/>
                </a:cxn>
                <a:cxn ang="0">
                  <a:pos x="161" y="72"/>
                </a:cxn>
                <a:cxn ang="0">
                  <a:pos x="137" y="96"/>
                </a:cxn>
                <a:cxn ang="0">
                  <a:pos x="101" y="108"/>
                </a:cxn>
                <a:cxn ang="0">
                  <a:pos x="47" y="120"/>
                </a:cxn>
                <a:cxn ang="0">
                  <a:pos x="29" y="120"/>
                </a:cxn>
                <a:cxn ang="0">
                  <a:pos x="17" y="114"/>
                </a:cxn>
                <a:cxn ang="0">
                  <a:pos x="0" y="96"/>
                </a:cxn>
                <a:cxn ang="0">
                  <a:pos x="0" y="78"/>
                </a:cxn>
                <a:cxn ang="0">
                  <a:pos x="0" y="72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4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/>
              <a:ahLst/>
              <a:cxnLst>
                <a:cxn ang="0">
                  <a:pos x="185" y="0"/>
                </a:cxn>
                <a:cxn ang="0">
                  <a:pos x="185" y="6"/>
                </a:cxn>
                <a:cxn ang="0">
                  <a:pos x="179" y="24"/>
                </a:cxn>
                <a:cxn ang="0">
                  <a:pos x="167" y="42"/>
                </a:cxn>
                <a:cxn ang="0">
                  <a:pos x="149" y="66"/>
                </a:cxn>
                <a:cxn ang="0">
                  <a:pos x="131" y="90"/>
                </a:cxn>
                <a:cxn ang="0">
                  <a:pos x="102" y="108"/>
                </a:cxn>
                <a:cxn ang="0">
                  <a:pos x="66" y="120"/>
                </a:cxn>
                <a:cxn ang="0">
                  <a:pos x="18" y="120"/>
                </a:cxn>
                <a:cxn ang="0">
                  <a:pos x="0" y="60"/>
                </a:cxn>
                <a:cxn ang="0">
                  <a:pos x="185" y="0"/>
                </a:cxn>
                <a:cxn ang="0">
                  <a:pos x="185" y="0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5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/>
              <a:ahLst/>
              <a:cxnLst>
                <a:cxn ang="0">
                  <a:pos x="0" y="275"/>
                </a:cxn>
                <a:cxn ang="0">
                  <a:pos x="0" y="269"/>
                </a:cxn>
                <a:cxn ang="0">
                  <a:pos x="6" y="251"/>
                </a:cxn>
                <a:cxn ang="0">
                  <a:pos x="6" y="239"/>
                </a:cxn>
                <a:cxn ang="0">
                  <a:pos x="12" y="227"/>
                </a:cxn>
                <a:cxn ang="0">
                  <a:pos x="18" y="221"/>
                </a:cxn>
                <a:cxn ang="0">
                  <a:pos x="36" y="215"/>
                </a:cxn>
                <a:cxn ang="0">
                  <a:pos x="77" y="203"/>
                </a:cxn>
                <a:cxn ang="0">
                  <a:pos x="137" y="179"/>
                </a:cxn>
                <a:cxn ang="0">
                  <a:pos x="209" y="143"/>
                </a:cxn>
                <a:cxn ang="0">
                  <a:pos x="251" y="120"/>
                </a:cxn>
                <a:cxn ang="0">
                  <a:pos x="299" y="96"/>
                </a:cxn>
                <a:cxn ang="0">
                  <a:pos x="394" y="48"/>
                </a:cxn>
                <a:cxn ang="0">
                  <a:pos x="442" y="30"/>
                </a:cxn>
                <a:cxn ang="0">
                  <a:pos x="478" y="12"/>
                </a:cxn>
                <a:cxn ang="0">
                  <a:pos x="502" y="6"/>
                </a:cxn>
                <a:cxn ang="0">
                  <a:pos x="520" y="0"/>
                </a:cxn>
                <a:cxn ang="0">
                  <a:pos x="526" y="0"/>
                </a:cxn>
                <a:cxn ang="0">
                  <a:pos x="520" y="6"/>
                </a:cxn>
                <a:cxn ang="0">
                  <a:pos x="508" y="12"/>
                </a:cxn>
                <a:cxn ang="0">
                  <a:pos x="484" y="24"/>
                </a:cxn>
                <a:cxn ang="0">
                  <a:pos x="460" y="42"/>
                </a:cxn>
                <a:cxn ang="0">
                  <a:pos x="436" y="54"/>
                </a:cxn>
                <a:cxn ang="0">
                  <a:pos x="394" y="78"/>
                </a:cxn>
                <a:cxn ang="0">
                  <a:pos x="340" y="108"/>
                </a:cxn>
                <a:cxn ang="0">
                  <a:pos x="275" y="143"/>
                </a:cxn>
                <a:cxn ang="0">
                  <a:pos x="131" y="221"/>
                </a:cxn>
                <a:cxn ang="0">
                  <a:pos x="65" y="251"/>
                </a:cxn>
                <a:cxn ang="0">
                  <a:pos x="0" y="275"/>
                </a:cxn>
                <a:cxn ang="0">
                  <a:pos x="0" y="275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6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/>
              <a:ahLst/>
              <a:cxnLst>
                <a:cxn ang="0">
                  <a:pos x="48" y="216"/>
                </a:cxn>
                <a:cxn ang="0">
                  <a:pos x="30" y="252"/>
                </a:cxn>
                <a:cxn ang="0">
                  <a:pos x="12" y="282"/>
                </a:cxn>
                <a:cxn ang="0">
                  <a:pos x="6" y="300"/>
                </a:cxn>
                <a:cxn ang="0">
                  <a:pos x="0" y="306"/>
                </a:cxn>
                <a:cxn ang="0">
                  <a:pos x="48" y="276"/>
                </a:cxn>
                <a:cxn ang="0">
                  <a:pos x="84" y="252"/>
                </a:cxn>
                <a:cxn ang="0">
                  <a:pos x="108" y="234"/>
                </a:cxn>
                <a:cxn ang="0">
                  <a:pos x="120" y="228"/>
                </a:cxn>
                <a:cxn ang="0">
                  <a:pos x="126" y="228"/>
                </a:cxn>
                <a:cxn ang="0">
                  <a:pos x="144" y="222"/>
                </a:cxn>
                <a:cxn ang="0">
                  <a:pos x="168" y="216"/>
                </a:cxn>
                <a:cxn ang="0">
                  <a:pos x="198" y="204"/>
                </a:cxn>
                <a:cxn ang="0">
                  <a:pos x="275" y="180"/>
                </a:cxn>
                <a:cxn ang="0">
                  <a:pos x="371" y="156"/>
                </a:cxn>
                <a:cxn ang="0">
                  <a:pos x="461" y="126"/>
                </a:cxn>
                <a:cxn ang="0">
                  <a:pos x="544" y="102"/>
                </a:cxn>
                <a:cxn ang="0">
                  <a:pos x="574" y="90"/>
                </a:cxn>
                <a:cxn ang="0">
                  <a:pos x="604" y="84"/>
                </a:cxn>
                <a:cxn ang="0">
                  <a:pos x="622" y="78"/>
                </a:cxn>
                <a:cxn ang="0">
                  <a:pos x="628" y="72"/>
                </a:cxn>
                <a:cxn ang="0">
                  <a:pos x="634" y="66"/>
                </a:cxn>
                <a:cxn ang="0">
                  <a:pos x="652" y="60"/>
                </a:cxn>
                <a:cxn ang="0">
                  <a:pos x="694" y="30"/>
                </a:cxn>
                <a:cxn ang="0">
                  <a:pos x="712" y="18"/>
                </a:cxn>
                <a:cxn ang="0">
                  <a:pos x="718" y="6"/>
                </a:cxn>
                <a:cxn ang="0">
                  <a:pos x="712" y="0"/>
                </a:cxn>
                <a:cxn ang="0">
                  <a:pos x="688" y="0"/>
                </a:cxn>
                <a:cxn ang="0">
                  <a:pos x="628" y="0"/>
                </a:cxn>
                <a:cxn ang="0">
                  <a:pos x="580" y="0"/>
                </a:cxn>
                <a:cxn ang="0">
                  <a:pos x="544" y="0"/>
                </a:cxn>
                <a:cxn ang="0">
                  <a:pos x="514" y="18"/>
                </a:cxn>
                <a:cxn ang="0">
                  <a:pos x="485" y="42"/>
                </a:cxn>
                <a:cxn ang="0">
                  <a:pos x="467" y="54"/>
                </a:cxn>
                <a:cxn ang="0">
                  <a:pos x="449" y="60"/>
                </a:cxn>
                <a:cxn ang="0">
                  <a:pos x="425" y="60"/>
                </a:cxn>
                <a:cxn ang="0">
                  <a:pos x="389" y="66"/>
                </a:cxn>
                <a:cxn ang="0">
                  <a:pos x="347" y="84"/>
                </a:cxn>
                <a:cxn ang="0">
                  <a:pos x="311" y="108"/>
                </a:cxn>
                <a:cxn ang="0">
                  <a:pos x="287" y="126"/>
                </a:cxn>
                <a:cxn ang="0">
                  <a:pos x="275" y="132"/>
                </a:cxn>
                <a:cxn ang="0">
                  <a:pos x="257" y="138"/>
                </a:cxn>
                <a:cxn ang="0">
                  <a:pos x="221" y="138"/>
                </a:cxn>
                <a:cxn ang="0">
                  <a:pos x="186" y="138"/>
                </a:cxn>
                <a:cxn ang="0">
                  <a:pos x="180" y="138"/>
                </a:cxn>
                <a:cxn ang="0">
                  <a:pos x="174" y="138"/>
                </a:cxn>
                <a:cxn ang="0">
                  <a:pos x="114" y="162"/>
                </a:cxn>
                <a:cxn ang="0">
                  <a:pos x="48" y="216"/>
                </a:cxn>
                <a:cxn ang="0">
                  <a:pos x="48" y="216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7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/>
              <a:ahLst/>
              <a:cxnLst>
                <a:cxn ang="0">
                  <a:pos x="2231" y="54"/>
                </a:cxn>
                <a:cxn ang="0">
                  <a:pos x="2189" y="54"/>
                </a:cxn>
                <a:cxn ang="0">
                  <a:pos x="2147" y="66"/>
                </a:cxn>
                <a:cxn ang="0">
                  <a:pos x="2021" y="101"/>
                </a:cxn>
                <a:cxn ang="0">
                  <a:pos x="1956" y="119"/>
                </a:cxn>
                <a:cxn ang="0">
                  <a:pos x="1860" y="167"/>
                </a:cxn>
                <a:cxn ang="0">
                  <a:pos x="1836" y="245"/>
                </a:cxn>
                <a:cxn ang="0">
                  <a:pos x="1842" y="305"/>
                </a:cxn>
                <a:cxn ang="0">
                  <a:pos x="1758" y="317"/>
                </a:cxn>
                <a:cxn ang="0">
                  <a:pos x="1597" y="263"/>
                </a:cxn>
                <a:cxn ang="0">
                  <a:pos x="1507" y="257"/>
                </a:cxn>
                <a:cxn ang="0">
                  <a:pos x="1399" y="311"/>
                </a:cxn>
                <a:cxn ang="0">
                  <a:pos x="1334" y="353"/>
                </a:cxn>
                <a:cxn ang="0">
                  <a:pos x="1310" y="359"/>
                </a:cxn>
                <a:cxn ang="0">
                  <a:pos x="1214" y="371"/>
                </a:cxn>
                <a:cxn ang="0">
                  <a:pos x="1160" y="365"/>
                </a:cxn>
                <a:cxn ang="0">
                  <a:pos x="1053" y="371"/>
                </a:cxn>
                <a:cxn ang="0">
                  <a:pos x="957" y="383"/>
                </a:cxn>
                <a:cxn ang="0">
                  <a:pos x="921" y="401"/>
                </a:cxn>
                <a:cxn ang="0">
                  <a:pos x="819" y="419"/>
                </a:cxn>
                <a:cxn ang="0">
                  <a:pos x="778" y="419"/>
                </a:cxn>
                <a:cxn ang="0">
                  <a:pos x="664" y="437"/>
                </a:cxn>
                <a:cxn ang="0">
                  <a:pos x="598" y="473"/>
                </a:cxn>
                <a:cxn ang="0">
                  <a:pos x="503" y="467"/>
                </a:cxn>
                <a:cxn ang="0">
                  <a:pos x="431" y="491"/>
                </a:cxn>
                <a:cxn ang="0">
                  <a:pos x="413" y="539"/>
                </a:cxn>
                <a:cxn ang="0">
                  <a:pos x="347" y="569"/>
                </a:cxn>
                <a:cxn ang="0">
                  <a:pos x="222" y="599"/>
                </a:cxn>
                <a:cxn ang="0">
                  <a:pos x="138" y="647"/>
                </a:cxn>
                <a:cxn ang="0">
                  <a:pos x="108" y="659"/>
                </a:cxn>
                <a:cxn ang="0">
                  <a:pos x="0" y="671"/>
                </a:cxn>
                <a:cxn ang="0">
                  <a:pos x="84" y="695"/>
                </a:cxn>
                <a:cxn ang="0">
                  <a:pos x="263" y="653"/>
                </a:cxn>
                <a:cxn ang="0">
                  <a:pos x="473" y="569"/>
                </a:cxn>
                <a:cxn ang="0">
                  <a:pos x="568" y="521"/>
                </a:cxn>
                <a:cxn ang="0">
                  <a:pos x="646" y="515"/>
                </a:cxn>
                <a:cxn ang="0">
                  <a:pos x="873" y="461"/>
                </a:cxn>
                <a:cxn ang="0">
                  <a:pos x="1148" y="425"/>
                </a:cxn>
                <a:cxn ang="0">
                  <a:pos x="1292" y="461"/>
                </a:cxn>
                <a:cxn ang="0">
                  <a:pos x="1417" y="533"/>
                </a:cxn>
                <a:cxn ang="0">
                  <a:pos x="1435" y="617"/>
                </a:cxn>
                <a:cxn ang="0">
                  <a:pos x="1376" y="653"/>
                </a:cxn>
                <a:cxn ang="0">
                  <a:pos x="1226" y="701"/>
                </a:cxn>
                <a:cxn ang="0">
                  <a:pos x="1112" y="755"/>
                </a:cxn>
                <a:cxn ang="0">
                  <a:pos x="1065" y="809"/>
                </a:cxn>
                <a:cxn ang="0">
                  <a:pos x="1077" y="869"/>
                </a:cxn>
                <a:cxn ang="0">
                  <a:pos x="1106" y="881"/>
                </a:cxn>
                <a:cxn ang="0">
                  <a:pos x="1208" y="869"/>
                </a:cxn>
                <a:cxn ang="0">
                  <a:pos x="1388" y="857"/>
                </a:cxn>
                <a:cxn ang="0">
                  <a:pos x="1441" y="851"/>
                </a:cxn>
                <a:cxn ang="0">
                  <a:pos x="1483" y="833"/>
                </a:cxn>
                <a:cxn ang="0">
                  <a:pos x="1675" y="743"/>
                </a:cxn>
                <a:cxn ang="0">
                  <a:pos x="1806" y="689"/>
                </a:cxn>
                <a:cxn ang="0">
                  <a:pos x="1884" y="581"/>
                </a:cxn>
                <a:cxn ang="0">
                  <a:pos x="2039" y="389"/>
                </a:cxn>
                <a:cxn ang="0">
                  <a:pos x="2207" y="269"/>
                </a:cxn>
                <a:cxn ang="0">
                  <a:pos x="2249" y="239"/>
                </a:cxn>
                <a:cxn ang="0">
                  <a:pos x="2392" y="0"/>
                </a:cxn>
                <a:cxn ang="0">
                  <a:pos x="2302" y="36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8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/>
              <a:ahLst/>
              <a:cxnLst>
                <a:cxn ang="0">
                  <a:pos x="30" y="245"/>
                </a:cxn>
                <a:cxn ang="0">
                  <a:pos x="18" y="251"/>
                </a:cxn>
                <a:cxn ang="0">
                  <a:pos x="6" y="257"/>
                </a:cxn>
                <a:cxn ang="0">
                  <a:pos x="0" y="257"/>
                </a:cxn>
                <a:cxn ang="0">
                  <a:pos x="305" y="113"/>
                </a:cxn>
                <a:cxn ang="0">
                  <a:pos x="520" y="0"/>
                </a:cxn>
                <a:cxn ang="0">
                  <a:pos x="526" y="6"/>
                </a:cxn>
                <a:cxn ang="0">
                  <a:pos x="544" y="18"/>
                </a:cxn>
                <a:cxn ang="0">
                  <a:pos x="550" y="24"/>
                </a:cxn>
                <a:cxn ang="0">
                  <a:pos x="550" y="36"/>
                </a:cxn>
                <a:cxn ang="0">
                  <a:pos x="544" y="42"/>
                </a:cxn>
                <a:cxn ang="0">
                  <a:pos x="526" y="54"/>
                </a:cxn>
                <a:cxn ang="0">
                  <a:pos x="514" y="60"/>
                </a:cxn>
                <a:cxn ang="0">
                  <a:pos x="502" y="66"/>
                </a:cxn>
                <a:cxn ang="0">
                  <a:pos x="448" y="84"/>
                </a:cxn>
                <a:cxn ang="0">
                  <a:pos x="382" y="113"/>
                </a:cxn>
                <a:cxn ang="0">
                  <a:pos x="305" y="143"/>
                </a:cxn>
                <a:cxn ang="0">
                  <a:pos x="227" y="173"/>
                </a:cxn>
                <a:cxn ang="0">
                  <a:pos x="149" y="203"/>
                </a:cxn>
                <a:cxn ang="0">
                  <a:pos x="83" y="227"/>
                </a:cxn>
                <a:cxn ang="0">
                  <a:pos x="30" y="245"/>
                </a:cxn>
                <a:cxn ang="0">
                  <a:pos x="30" y="245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09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10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/>
              <a:ahLst/>
              <a:cxnLst>
                <a:cxn ang="0">
                  <a:pos x="659" y="6"/>
                </a:cxn>
                <a:cxn ang="0">
                  <a:pos x="588" y="42"/>
                </a:cxn>
                <a:cxn ang="0">
                  <a:pos x="515" y="84"/>
                </a:cxn>
                <a:cxn ang="0">
                  <a:pos x="509" y="90"/>
                </a:cxn>
                <a:cxn ang="0">
                  <a:pos x="485" y="102"/>
                </a:cxn>
                <a:cxn ang="0">
                  <a:pos x="455" y="120"/>
                </a:cxn>
                <a:cxn ang="0">
                  <a:pos x="425" y="138"/>
                </a:cxn>
                <a:cxn ang="0">
                  <a:pos x="371" y="168"/>
                </a:cxn>
                <a:cxn ang="0">
                  <a:pos x="306" y="198"/>
                </a:cxn>
                <a:cxn ang="0">
                  <a:pos x="186" y="251"/>
                </a:cxn>
                <a:cxn ang="0">
                  <a:pos x="131" y="269"/>
                </a:cxn>
                <a:cxn ang="0">
                  <a:pos x="89" y="287"/>
                </a:cxn>
                <a:cxn ang="0">
                  <a:pos x="53" y="305"/>
                </a:cxn>
                <a:cxn ang="0">
                  <a:pos x="36" y="311"/>
                </a:cxn>
                <a:cxn ang="0">
                  <a:pos x="12" y="329"/>
                </a:cxn>
                <a:cxn ang="0">
                  <a:pos x="0" y="353"/>
                </a:cxn>
                <a:cxn ang="0">
                  <a:pos x="0" y="371"/>
                </a:cxn>
                <a:cxn ang="0">
                  <a:pos x="0" y="383"/>
                </a:cxn>
                <a:cxn ang="0">
                  <a:pos x="0" y="383"/>
                </a:cxn>
                <a:cxn ang="0">
                  <a:pos x="12" y="371"/>
                </a:cxn>
                <a:cxn ang="0">
                  <a:pos x="30" y="353"/>
                </a:cxn>
                <a:cxn ang="0">
                  <a:pos x="53" y="335"/>
                </a:cxn>
                <a:cxn ang="0">
                  <a:pos x="77" y="317"/>
                </a:cxn>
                <a:cxn ang="0">
                  <a:pos x="101" y="311"/>
                </a:cxn>
                <a:cxn ang="0">
                  <a:pos x="131" y="299"/>
                </a:cxn>
                <a:cxn ang="0">
                  <a:pos x="204" y="269"/>
                </a:cxn>
                <a:cxn ang="0">
                  <a:pos x="240" y="251"/>
                </a:cxn>
                <a:cxn ang="0">
                  <a:pos x="270" y="239"/>
                </a:cxn>
                <a:cxn ang="0">
                  <a:pos x="294" y="228"/>
                </a:cxn>
                <a:cxn ang="0">
                  <a:pos x="312" y="222"/>
                </a:cxn>
                <a:cxn ang="0">
                  <a:pos x="330" y="210"/>
                </a:cxn>
                <a:cxn ang="0">
                  <a:pos x="365" y="186"/>
                </a:cxn>
                <a:cxn ang="0">
                  <a:pos x="419" y="156"/>
                </a:cxn>
                <a:cxn ang="0">
                  <a:pos x="473" y="120"/>
                </a:cxn>
                <a:cxn ang="0">
                  <a:pos x="527" y="90"/>
                </a:cxn>
                <a:cxn ang="0">
                  <a:pos x="576" y="60"/>
                </a:cxn>
                <a:cxn ang="0">
                  <a:pos x="612" y="42"/>
                </a:cxn>
                <a:cxn ang="0">
                  <a:pos x="629" y="36"/>
                </a:cxn>
                <a:cxn ang="0">
                  <a:pos x="647" y="30"/>
                </a:cxn>
                <a:cxn ang="0">
                  <a:pos x="677" y="18"/>
                </a:cxn>
                <a:cxn ang="0">
                  <a:pos x="701" y="6"/>
                </a:cxn>
                <a:cxn ang="0">
                  <a:pos x="713" y="0"/>
                </a:cxn>
                <a:cxn ang="0">
                  <a:pos x="713" y="0"/>
                </a:cxn>
                <a:cxn ang="0">
                  <a:pos x="659" y="6"/>
                </a:cxn>
                <a:cxn ang="0">
                  <a:pos x="716" y="63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11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/>
              <a:ahLst/>
              <a:cxnLst>
                <a:cxn ang="0">
                  <a:pos x="6" y="225"/>
                </a:cxn>
                <a:cxn ang="0">
                  <a:pos x="0" y="195"/>
                </a:cxn>
                <a:cxn ang="0">
                  <a:pos x="315" y="0"/>
                </a:cxn>
                <a:cxn ang="0">
                  <a:pos x="303" y="27"/>
                </a:cxn>
                <a:cxn ang="0">
                  <a:pos x="318" y="42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12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/>
              <a:ahLst/>
              <a:cxnLst>
                <a:cxn ang="0">
                  <a:pos x="1050" y="657"/>
                </a:cxn>
                <a:cxn ang="0">
                  <a:pos x="1581" y="690"/>
                </a:cxn>
                <a:cxn ang="0">
                  <a:pos x="1671" y="723"/>
                </a:cxn>
                <a:cxn ang="0">
                  <a:pos x="1176" y="621"/>
                </a:cxn>
                <a:cxn ang="0">
                  <a:pos x="1854" y="567"/>
                </a:cxn>
                <a:cxn ang="0">
                  <a:pos x="1869" y="612"/>
                </a:cxn>
                <a:cxn ang="0">
                  <a:pos x="2103" y="861"/>
                </a:cxn>
                <a:cxn ang="0">
                  <a:pos x="1883" y="520"/>
                </a:cxn>
                <a:cxn ang="0">
                  <a:pos x="1842" y="490"/>
                </a:cxn>
                <a:cxn ang="0">
                  <a:pos x="1770" y="466"/>
                </a:cxn>
                <a:cxn ang="0">
                  <a:pos x="1740" y="448"/>
                </a:cxn>
                <a:cxn ang="0">
                  <a:pos x="1758" y="436"/>
                </a:cxn>
                <a:cxn ang="0">
                  <a:pos x="1830" y="430"/>
                </a:cxn>
                <a:cxn ang="0">
                  <a:pos x="1877" y="424"/>
                </a:cxn>
                <a:cxn ang="0">
                  <a:pos x="1955" y="394"/>
                </a:cxn>
                <a:cxn ang="0">
                  <a:pos x="2052" y="396"/>
                </a:cxn>
                <a:cxn ang="0">
                  <a:pos x="2253" y="732"/>
                </a:cxn>
                <a:cxn ang="0">
                  <a:pos x="2415" y="933"/>
                </a:cxn>
                <a:cxn ang="0">
                  <a:pos x="2397" y="828"/>
                </a:cxn>
                <a:cxn ang="0">
                  <a:pos x="2088" y="400"/>
                </a:cxn>
                <a:cxn ang="0">
                  <a:pos x="2046" y="346"/>
                </a:cxn>
                <a:cxn ang="0">
                  <a:pos x="1997" y="304"/>
                </a:cxn>
                <a:cxn ang="0">
                  <a:pos x="1967" y="286"/>
                </a:cxn>
                <a:cxn ang="0">
                  <a:pos x="1973" y="286"/>
                </a:cxn>
                <a:cxn ang="0">
                  <a:pos x="2009" y="286"/>
                </a:cxn>
                <a:cxn ang="0">
                  <a:pos x="2082" y="322"/>
                </a:cxn>
                <a:cxn ang="0">
                  <a:pos x="2199" y="384"/>
                </a:cxn>
                <a:cxn ang="0">
                  <a:pos x="2394" y="448"/>
                </a:cxn>
                <a:cxn ang="0">
                  <a:pos x="2595" y="516"/>
                </a:cxn>
                <a:cxn ang="0">
                  <a:pos x="2388" y="424"/>
                </a:cxn>
                <a:cxn ang="0">
                  <a:pos x="2219" y="340"/>
                </a:cxn>
                <a:cxn ang="0">
                  <a:pos x="2052" y="280"/>
                </a:cxn>
                <a:cxn ang="0">
                  <a:pos x="1955" y="262"/>
                </a:cxn>
                <a:cxn ang="0">
                  <a:pos x="1877" y="274"/>
                </a:cxn>
                <a:cxn ang="0">
                  <a:pos x="1752" y="274"/>
                </a:cxn>
                <a:cxn ang="0">
                  <a:pos x="1661" y="292"/>
                </a:cxn>
                <a:cxn ang="0">
                  <a:pos x="1607" y="316"/>
                </a:cxn>
                <a:cxn ang="0">
                  <a:pos x="1589" y="322"/>
                </a:cxn>
                <a:cxn ang="0">
                  <a:pos x="1409" y="358"/>
                </a:cxn>
                <a:cxn ang="0">
                  <a:pos x="1152" y="442"/>
                </a:cxn>
                <a:cxn ang="0">
                  <a:pos x="966" y="460"/>
                </a:cxn>
                <a:cxn ang="0">
                  <a:pos x="870" y="442"/>
                </a:cxn>
                <a:cxn ang="0">
                  <a:pos x="828" y="430"/>
                </a:cxn>
                <a:cxn ang="0">
                  <a:pos x="743" y="388"/>
                </a:cxn>
                <a:cxn ang="0">
                  <a:pos x="636" y="334"/>
                </a:cxn>
                <a:cxn ang="0">
                  <a:pos x="467" y="256"/>
                </a:cxn>
                <a:cxn ang="0">
                  <a:pos x="0" y="0"/>
                </a:cxn>
                <a:cxn ang="0">
                  <a:pos x="585" y="390"/>
                </a:cxn>
                <a:cxn ang="0">
                  <a:pos x="849" y="543"/>
                </a:cxn>
                <a:cxn ang="0">
                  <a:pos x="897" y="621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08913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/>
              <a:ahLst/>
              <a:cxnLst>
                <a:cxn ang="0">
                  <a:pos x="2370" y="72"/>
                </a:cxn>
                <a:cxn ang="0">
                  <a:pos x="2597" y="198"/>
                </a:cxn>
                <a:cxn ang="0">
                  <a:pos x="2639" y="276"/>
                </a:cxn>
                <a:cxn ang="0">
                  <a:pos x="2453" y="264"/>
                </a:cxn>
                <a:cxn ang="0">
                  <a:pos x="2297" y="204"/>
                </a:cxn>
                <a:cxn ang="0">
                  <a:pos x="2112" y="66"/>
                </a:cxn>
                <a:cxn ang="0">
                  <a:pos x="2088" y="72"/>
                </a:cxn>
                <a:cxn ang="0">
                  <a:pos x="2106" y="114"/>
                </a:cxn>
                <a:cxn ang="0">
                  <a:pos x="2412" y="552"/>
                </a:cxn>
                <a:cxn ang="0">
                  <a:pos x="2279" y="564"/>
                </a:cxn>
                <a:cxn ang="0">
                  <a:pos x="2189" y="492"/>
                </a:cxn>
                <a:cxn ang="0">
                  <a:pos x="2058" y="330"/>
                </a:cxn>
                <a:cxn ang="0">
                  <a:pos x="1991" y="234"/>
                </a:cxn>
                <a:cxn ang="0">
                  <a:pos x="1949" y="174"/>
                </a:cxn>
                <a:cxn ang="0">
                  <a:pos x="1824" y="132"/>
                </a:cxn>
                <a:cxn ang="0">
                  <a:pos x="1794" y="144"/>
                </a:cxn>
                <a:cxn ang="0">
                  <a:pos x="1895" y="222"/>
                </a:cxn>
                <a:cxn ang="0">
                  <a:pos x="1943" y="366"/>
                </a:cxn>
                <a:cxn ang="0">
                  <a:pos x="2064" y="630"/>
                </a:cxn>
                <a:cxn ang="0">
                  <a:pos x="2052" y="695"/>
                </a:cxn>
                <a:cxn ang="0">
                  <a:pos x="1955" y="683"/>
                </a:cxn>
                <a:cxn ang="0">
                  <a:pos x="1913" y="636"/>
                </a:cxn>
                <a:cxn ang="0">
                  <a:pos x="1703" y="312"/>
                </a:cxn>
                <a:cxn ang="0">
                  <a:pos x="1637" y="276"/>
                </a:cxn>
                <a:cxn ang="0">
                  <a:pos x="1643" y="318"/>
                </a:cxn>
                <a:cxn ang="0">
                  <a:pos x="1673" y="408"/>
                </a:cxn>
                <a:cxn ang="0">
                  <a:pos x="1716" y="779"/>
                </a:cxn>
                <a:cxn ang="0">
                  <a:pos x="1691" y="737"/>
                </a:cxn>
                <a:cxn ang="0">
                  <a:pos x="1613" y="582"/>
                </a:cxn>
                <a:cxn ang="0">
                  <a:pos x="1494" y="480"/>
                </a:cxn>
                <a:cxn ang="0">
                  <a:pos x="1248" y="528"/>
                </a:cxn>
                <a:cxn ang="0">
                  <a:pos x="996" y="630"/>
                </a:cxn>
                <a:cxn ang="0">
                  <a:pos x="714" y="534"/>
                </a:cxn>
                <a:cxn ang="0">
                  <a:pos x="198" y="288"/>
                </a:cxn>
                <a:cxn ang="0">
                  <a:pos x="0" y="460"/>
                </a:cxn>
                <a:cxn ang="0">
                  <a:pos x="288" y="570"/>
                </a:cxn>
                <a:cxn ang="0">
                  <a:pos x="461" y="654"/>
                </a:cxn>
                <a:cxn ang="0">
                  <a:pos x="725" y="755"/>
                </a:cxn>
                <a:cxn ang="0">
                  <a:pos x="966" y="791"/>
                </a:cxn>
                <a:cxn ang="0">
                  <a:pos x="1176" y="779"/>
                </a:cxn>
                <a:cxn ang="0">
                  <a:pos x="1278" y="791"/>
                </a:cxn>
                <a:cxn ang="0">
                  <a:pos x="1404" y="845"/>
                </a:cxn>
                <a:cxn ang="0">
                  <a:pos x="1416" y="887"/>
                </a:cxn>
                <a:cxn ang="0">
                  <a:pos x="1361" y="923"/>
                </a:cxn>
                <a:cxn ang="0">
                  <a:pos x="1385" y="1007"/>
                </a:cxn>
                <a:cxn ang="0">
                  <a:pos x="1494" y="1085"/>
                </a:cxn>
                <a:cxn ang="0">
                  <a:pos x="1697" y="1043"/>
                </a:cxn>
                <a:cxn ang="0">
                  <a:pos x="1812" y="989"/>
                </a:cxn>
                <a:cxn ang="0">
                  <a:pos x="1973" y="917"/>
                </a:cxn>
                <a:cxn ang="0">
                  <a:pos x="2201" y="899"/>
                </a:cxn>
                <a:cxn ang="0">
                  <a:pos x="2364" y="863"/>
                </a:cxn>
                <a:cxn ang="0">
                  <a:pos x="2400" y="743"/>
                </a:cxn>
                <a:cxn ang="0">
                  <a:pos x="2471" y="701"/>
                </a:cxn>
                <a:cxn ang="0">
                  <a:pos x="2621" y="504"/>
                </a:cxn>
                <a:cxn ang="0">
                  <a:pos x="2693" y="374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0891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891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fld id="{BD9454CE-14DE-47F6-96A5-420E49D40057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20891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891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+mn-lt"/>
              </a:defRPr>
            </a:lvl1pPr>
          </a:lstStyle>
          <a:p>
            <a:pPr>
              <a:defRPr/>
            </a:pPr>
            <a:fld id="{FB08BA56-11D3-4455-AC02-DDF811F54A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089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211971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2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3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4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5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6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7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8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79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0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1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2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3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4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  <p:sp>
          <p:nvSpPr>
            <p:cNvPr id="211985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1800">
                <a:latin typeface="Arial" charset="0"/>
              </a:endParaRPr>
            </a:p>
          </p:txBody>
        </p:sp>
      </p:grpSp>
      <p:sp>
        <p:nvSpPr>
          <p:cNvPr id="211986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11987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B9D57BDE-9BF1-44D3-9F91-8F9334BC9A1A}" type="datetimeFigureOut">
              <a:rPr lang="ru-RU"/>
              <a:pPr>
                <a:defRPr/>
              </a:pPr>
              <a:t>06.02.2015</a:t>
            </a:fld>
            <a:endParaRPr lang="ru-RU"/>
          </a:p>
        </p:txBody>
      </p:sp>
      <p:sp>
        <p:nvSpPr>
          <p:cNvPr id="211988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1989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4C2F49F3-87A6-4899-B89D-247032CF24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119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FFFFFF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9.xml"/><Relationship Id="rId18" Type="http://schemas.openxmlformats.org/officeDocument/2006/relationships/slide" Target="slide41.xml"/><Relationship Id="rId3" Type="http://schemas.openxmlformats.org/officeDocument/2006/relationships/slide" Target="slide15.xml"/><Relationship Id="rId21" Type="http://schemas.openxmlformats.org/officeDocument/2006/relationships/slide" Target="slide43.xml"/><Relationship Id="rId7" Type="http://schemas.openxmlformats.org/officeDocument/2006/relationships/slide" Target="slide7.xml"/><Relationship Id="rId12" Type="http://schemas.openxmlformats.org/officeDocument/2006/relationships/slide" Target="slide19.xml"/><Relationship Id="rId17" Type="http://schemas.openxmlformats.org/officeDocument/2006/relationships/slide" Target="slide31.xml"/><Relationship Id="rId2" Type="http://schemas.openxmlformats.org/officeDocument/2006/relationships/slide" Target="slide5.xml"/><Relationship Id="rId16" Type="http://schemas.openxmlformats.org/officeDocument/2006/relationships/slide" Target="slide21.xml"/><Relationship Id="rId20" Type="http://schemas.openxmlformats.org/officeDocument/2006/relationships/slide" Target="slide23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34.xml"/><Relationship Id="rId11" Type="http://schemas.openxmlformats.org/officeDocument/2006/relationships/slide" Target="slide9.xml"/><Relationship Id="rId5" Type="http://schemas.openxmlformats.org/officeDocument/2006/relationships/slide" Target="slide35.xml"/><Relationship Id="rId15" Type="http://schemas.openxmlformats.org/officeDocument/2006/relationships/slide" Target="slide11.xml"/><Relationship Id="rId10" Type="http://schemas.openxmlformats.org/officeDocument/2006/relationships/slide" Target="slide37.xml"/><Relationship Id="rId19" Type="http://schemas.openxmlformats.org/officeDocument/2006/relationships/slide" Target="slide13.xml"/><Relationship Id="rId4" Type="http://schemas.openxmlformats.org/officeDocument/2006/relationships/slide" Target="slide25.xml"/><Relationship Id="rId9" Type="http://schemas.openxmlformats.org/officeDocument/2006/relationships/slide" Target="slide27.xml"/><Relationship Id="rId14" Type="http://schemas.openxmlformats.org/officeDocument/2006/relationships/slide" Target="slide3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7.xml"/><Relationship Id="rId13" Type="http://schemas.openxmlformats.org/officeDocument/2006/relationships/slide" Target="slide79.xml"/><Relationship Id="rId18" Type="http://schemas.openxmlformats.org/officeDocument/2006/relationships/slide" Target="slide53.xml"/><Relationship Id="rId3" Type="http://schemas.openxmlformats.org/officeDocument/2006/relationships/slide" Target="slide55.xml"/><Relationship Id="rId21" Type="http://schemas.openxmlformats.org/officeDocument/2006/relationships/slide" Target="slide83.xml"/><Relationship Id="rId7" Type="http://schemas.openxmlformats.org/officeDocument/2006/relationships/slide" Target="slide57.xml"/><Relationship Id="rId12" Type="http://schemas.openxmlformats.org/officeDocument/2006/relationships/slide" Target="slide69.xml"/><Relationship Id="rId17" Type="http://schemas.openxmlformats.org/officeDocument/2006/relationships/slide" Target="slide81.xml"/><Relationship Id="rId2" Type="http://schemas.openxmlformats.org/officeDocument/2006/relationships/slide" Target="slide45.xml"/><Relationship Id="rId16" Type="http://schemas.openxmlformats.org/officeDocument/2006/relationships/slide" Target="slide71.xml"/><Relationship Id="rId20" Type="http://schemas.openxmlformats.org/officeDocument/2006/relationships/slide" Target="slide73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47.xml"/><Relationship Id="rId11" Type="http://schemas.openxmlformats.org/officeDocument/2006/relationships/slide" Target="slide59.xml"/><Relationship Id="rId5" Type="http://schemas.openxmlformats.org/officeDocument/2006/relationships/slide" Target="slide75.xml"/><Relationship Id="rId15" Type="http://schemas.openxmlformats.org/officeDocument/2006/relationships/slide" Target="slide61.xml"/><Relationship Id="rId10" Type="http://schemas.openxmlformats.org/officeDocument/2006/relationships/slide" Target="slide49.xml"/><Relationship Id="rId19" Type="http://schemas.openxmlformats.org/officeDocument/2006/relationships/slide" Target="slide63.xml"/><Relationship Id="rId4" Type="http://schemas.openxmlformats.org/officeDocument/2006/relationships/slide" Target="slide65.xml"/><Relationship Id="rId9" Type="http://schemas.openxmlformats.org/officeDocument/2006/relationships/slide" Target="slide77.xml"/><Relationship Id="rId14" Type="http://schemas.openxmlformats.org/officeDocument/2006/relationships/slide" Target="slide5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91.xml"/><Relationship Id="rId3" Type="http://schemas.openxmlformats.org/officeDocument/2006/relationships/slide" Target="slide95.xml"/><Relationship Id="rId7" Type="http://schemas.openxmlformats.org/officeDocument/2006/relationships/slide" Target="slide99.xml"/><Relationship Id="rId12" Type="http://schemas.openxmlformats.org/officeDocument/2006/relationships/slide" Target="slide105.xml"/><Relationship Id="rId2" Type="http://schemas.openxmlformats.org/officeDocument/2006/relationships/slide" Target="slide85.xml"/><Relationship Id="rId1" Type="http://schemas.openxmlformats.org/officeDocument/2006/relationships/slideLayout" Target="../slideLayouts/slideLayout18.xml"/><Relationship Id="rId6" Type="http://schemas.openxmlformats.org/officeDocument/2006/relationships/slide" Target="slide89.xml"/><Relationship Id="rId11" Type="http://schemas.openxmlformats.org/officeDocument/2006/relationships/slide" Target="slide103.xml"/><Relationship Id="rId5" Type="http://schemas.openxmlformats.org/officeDocument/2006/relationships/slide" Target="slide97.xml"/><Relationship Id="rId10" Type="http://schemas.openxmlformats.org/officeDocument/2006/relationships/slide" Target="slide93.xml"/><Relationship Id="rId4" Type="http://schemas.openxmlformats.org/officeDocument/2006/relationships/slide" Target="slide87.xml"/><Relationship Id="rId9" Type="http://schemas.openxmlformats.org/officeDocument/2006/relationships/slide" Target="slide10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eg"/><Relationship Id="rId4" Type="http://schemas.openxmlformats.org/officeDocument/2006/relationships/slide" Target="slide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" Target="slide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45.xml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slide" Target="slide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hyperlink" Target="http://autotravel.ru/otklik.php/5778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e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2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5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6.jpeg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18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Users\123\Desktop\&#1090;&#1091;&#1096;,%20&#1092;&#1072;&#1085;&#1092;&#1072;&#1088;&#1099;,%20&#1084;&#1077;&#1090;&#1088;&#1086;&#1085;&#1086;&#1084;\Metronom.%2060%20sec.mp3" TargetMode="External"/><Relationship Id="rId4" Type="http://schemas.openxmlformats.org/officeDocument/2006/relationships/image" Target="../media/image61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Users\123\Desktop\&#1090;&#1091;&#1096;,%20&#1092;&#1072;&#1085;&#1092;&#1072;&#1088;&#1099;,%20&#1084;&#1077;&#1090;&#1088;&#1086;&#1085;&#1086;&#1084;\&#1058;&#1091;&#1096;%20&#1085;&#1072;%20&#1080;&#1075;&#1088;&#1091;.mp3" TargetMode="External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07950" y="0"/>
            <a:ext cx="8856663" cy="33528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7200" smtClean="0"/>
              <a:t>Большая краеведческая игра</a:t>
            </a:r>
            <a:br>
              <a:rPr lang="ru-RU" sz="7200" smtClean="0"/>
            </a:br>
            <a:r>
              <a:rPr lang="ru-RU" sz="7200" smtClean="0"/>
              <a:t>«КУЗБАСС»</a:t>
            </a:r>
          </a:p>
        </p:txBody>
      </p:sp>
      <p:pic>
        <p:nvPicPr>
          <p:cNvPr id="8195" name="Picture 2" descr="C:\Users\надежда\Desktop\КЕМ ОБЛ\НА КАРТЕ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868613"/>
            <a:ext cx="7019925" cy="39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57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en-US" smtClean="0"/>
              <a:t>I</a:t>
            </a:r>
            <a:r>
              <a:rPr lang="ru-RU" smtClean="0"/>
              <a:t> тур «САМОЕ – САМОЕ»</a:t>
            </a:r>
          </a:p>
        </p:txBody>
      </p:sp>
      <p:graphicFrame>
        <p:nvGraphicFramePr>
          <p:cNvPr id="9273" name="Group 57"/>
          <p:cNvGraphicFramePr>
            <a:graphicFrameLocks noGrp="1"/>
          </p:cNvGraphicFramePr>
          <p:nvPr>
            <p:ph idx="4294967295"/>
          </p:nvPr>
        </p:nvGraphicFramePr>
        <p:xfrm>
          <a:off x="0" y="836613"/>
          <a:ext cx="9144000" cy="5213350"/>
        </p:xfrm>
        <a:graphic>
          <a:graphicData uri="http://schemas.openxmlformats.org/drawingml/2006/table">
            <a:tbl>
              <a:tblPr/>
              <a:tblGrid>
                <a:gridCol w="2195513"/>
                <a:gridCol w="2376487"/>
                <a:gridCol w="2160588"/>
                <a:gridCol w="2411412"/>
              </a:tblGrid>
              <a:tr h="1130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история КУЗБАССА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природа КУЗБАССА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география КУЗБАССА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КЕМЕРОВО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2" action="ppaction://hlinksldjump"/>
                        </a:rPr>
                        <a:t>Города</a:t>
                      </a:r>
                      <a:endParaRPr kumimoji="0" lang="ru-RU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3" action="ppaction://hlinksldjump"/>
                        </a:rPr>
                        <a:t>Климат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4" action="ppaction://hlinksldjump"/>
                        </a:rPr>
                        <a:t>Размеры 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5" action="ppaction://hlinksldjump"/>
                        </a:rPr>
                        <a:t>Символы </a:t>
                      </a: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 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7" action="ppaction://hlinksldjump"/>
                        </a:rPr>
                        <a:t>Даты</a:t>
                      </a:r>
                      <a:endParaRPr kumimoji="0" lang="ru-RU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8" action="ppaction://hlinksldjump"/>
                        </a:rPr>
                        <a:t>Климат 2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9" action="ppaction://hlinksldjump"/>
                        </a:rPr>
                        <a:t>Высота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0" action="ppaction://hlinksldjump"/>
                        </a:rPr>
                        <a:t>Сооружения.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11" action="ppaction://hlinksldjump"/>
                        </a:rPr>
                        <a:t>Личности</a:t>
                      </a:r>
                      <a:endParaRPr kumimoji="0" lang="ru-RU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12" action="ppaction://hlinksldjump"/>
                        </a:rPr>
                        <a:t>Птицы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3" action="ppaction://hlinksldjump"/>
                        </a:rPr>
                        <a:t>Полезные ископаемые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4" action="ppaction://hlinksldjump"/>
                        </a:rPr>
                        <a:t>Улицы.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15" action="ppaction://hlinksldjump"/>
                        </a:rPr>
                        <a:t>Символика</a:t>
                      </a:r>
                      <a:endParaRPr kumimoji="0" lang="ru-RU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16" action="ppaction://hlinksldjump"/>
                        </a:rPr>
                        <a:t>Млекопитающие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7" action="ppaction://hlinksldjump"/>
                        </a:rPr>
                        <a:t>Самое сердце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18" action="ppaction://hlinksldjump"/>
                        </a:rPr>
                        <a:t>Сооружения 2.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7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19" action="ppaction://hlinksldjump"/>
                        </a:rPr>
                        <a:t>Личности 2</a:t>
                      </a:r>
                      <a:endParaRPr kumimoji="0" lang="ru-RU" sz="2000" b="1" i="0" u="sng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20" action="ppaction://hlinksldjump"/>
                        </a:rPr>
                        <a:t>Древности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Высота 2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hlinkClick r:id="rId6" action="ppaction://hlinksldjump"/>
                        </a:rPr>
                        <a:t> 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hlinkClick r:id="rId21" action="ppaction://hlinksldjump"/>
                        </a:rPr>
                        <a:t>Предприятия.</a:t>
                      </a:r>
                      <a:endParaRPr kumimoji="0" lang="ru-RU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56" name="Text Box 181"/>
          <p:cNvSpPr txBox="1">
            <a:spLocks noChangeArrowheads="1"/>
          </p:cNvSpPr>
          <p:nvPr/>
        </p:nvSpPr>
        <p:spPr bwMode="auto">
          <a:xfrm>
            <a:off x="0" y="60928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000066"/>
                </a:solidFill>
                <a:latin typeface="Arial" charset="0"/>
              </a:rPr>
              <a:t>Стоимость вопросов </a:t>
            </a:r>
            <a:r>
              <a:rPr lang="ru-RU" sz="2400" b="1" u="sng">
                <a:solidFill>
                  <a:srgbClr val="000066"/>
                </a:solidFill>
                <a:latin typeface="Arial" charset="0"/>
              </a:rPr>
              <a:t>1 балл</a:t>
            </a:r>
            <a:r>
              <a:rPr lang="ru-RU" sz="2400" b="1">
                <a:solidFill>
                  <a:srgbClr val="000066"/>
                </a:solidFill>
                <a:latin typeface="Arial" charset="0"/>
              </a:rPr>
              <a:t>.</a:t>
            </a:r>
            <a:r>
              <a:rPr lang="ru-RU" sz="2000" b="1">
                <a:solidFill>
                  <a:srgbClr val="000066"/>
                </a:solidFill>
                <a:latin typeface="Arial" charset="0"/>
              </a:rPr>
              <a:t> Время обдумывания 5</a:t>
            </a:r>
            <a:r>
              <a:rPr lang="ru-RU" sz="2400" b="1" u="sng">
                <a:solidFill>
                  <a:srgbClr val="000066"/>
                </a:solidFill>
                <a:latin typeface="Arial" charset="0"/>
              </a:rPr>
              <a:t> сек.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en-US" smtClean="0"/>
              <a:t>II</a:t>
            </a:r>
            <a:r>
              <a:rPr lang="ru-RU" smtClean="0"/>
              <a:t> тур «ФОТО-ТУР»</a:t>
            </a:r>
          </a:p>
        </p:txBody>
      </p:sp>
      <p:graphicFrame>
        <p:nvGraphicFramePr>
          <p:cNvPr id="10362" name="Group 122"/>
          <p:cNvGraphicFramePr>
            <a:graphicFrameLocks noGrp="1"/>
          </p:cNvGraphicFramePr>
          <p:nvPr>
            <p:ph idx="4294967295"/>
          </p:nvPr>
        </p:nvGraphicFramePr>
        <p:xfrm>
          <a:off x="0" y="836613"/>
          <a:ext cx="9144000" cy="5314950"/>
        </p:xfrm>
        <a:graphic>
          <a:graphicData uri="http://schemas.openxmlformats.org/drawingml/2006/table">
            <a:tbl>
              <a:tblPr/>
              <a:tblGrid>
                <a:gridCol w="2286000"/>
                <a:gridCol w="2214563"/>
                <a:gridCol w="2232025"/>
                <a:gridCol w="2411412"/>
              </a:tblGrid>
              <a:tr h="1162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7 чудес КУЗБАССА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Красная книга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Достопрм-ти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КУЗБАССА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Достоприм-ти</a:t>
                      </a:r>
                      <a:r>
                        <a:rPr kumimoji="0" 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 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К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емерово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66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hlinkClick r:id="rId2" action="ppaction://hlinksldjump"/>
                        </a:rPr>
                        <a:t>ФОТО 1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  <a:hlinkClick r:id="rId3" action="ppaction://hlinksldjump"/>
                        </a:rPr>
                        <a:t>ФОТО 1</a:t>
                      </a:r>
                      <a:endParaRPr kumimoji="0" lang="ru-RU" sz="2000" b="0" i="0" u="sng" strike="noStrike" cap="none" normalizeH="0" baseline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4" action="ppaction://hlinksldjump"/>
                        </a:rPr>
                        <a:t>Экомузей 1.</a:t>
                      </a: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</a:rPr>
                        <a:t>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hlinkClick r:id="rId5" action="ppaction://hlinksldjump"/>
                        </a:rPr>
                        <a:t>Часовни 1.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4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6" action="ppaction://hlinksldjump"/>
                        </a:rPr>
                        <a:t>ФОТО 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7" action="ppaction://hlinksldjump"/>
                        </a:rPr>
                        <a:t>ФОТО 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8" action="ppaction://hlinksldjump"/>
                        </a:rPr>
                        <a:t>Экомузей 2.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9" action="ppaction://hlinksldjump"/>
                        </a:rPr>
                        <a:t>Музеи 1.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0" action="ppaction://hlinksldjump"/>
                        </a:rPr>
                        <a:t>ФОТО 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1" action="ppaction://hlinksldjump"/>
                        </a:rPr>
                        <a:t>ФОТО 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2" action="ppaction://hlinksldjump"/>
                        </a:rPr>
                        <a:t>Экомузей 3.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hlinkClick r:id="rId13" action="ppaction://hlinksldjump"/>
                        </a:rPr>
                        <a:t>Часовни 2.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4" action="ppaction://hlinksldjump"/>
                        </a:rPr>
                        <a:t>ФОТО 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5" action="ppaction://hlinksldjump"/>
                        </a:rPr>
                        <a:t>ФОТО 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6" action="ppaction://hlinksldjump"/>
                        </a:rPr>
                        <a:t>Заповедник.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7" action="ppaction://hlinksldjump"/>
                        </a:rPr>
                        <a:t>Музеи 2.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8" action="ppaction://hlinksldjump"/>
                        </a:rPr>
                        <a:t>ФОТО 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9" action="ppaction://hlinksldjump"/>
                        </a:rPr>
                        <a:t>ФОТО 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20" action="ppaction://hlinksldjump"/>
                        </a:rPr>
                        <a:t>Природа.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21" action="ppaction://hlinksldjump"/>
                        </a:rPr>
                        <a:t>Собор.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84" name="Text Box 44"/>
          <p:cNvSpPr txBox="1">
            <a:spLocks noChangeArrowheads="1"/>
          </p:cNvSpPr>
          <p:nvPr/>
        </p:nvSpPr>
        <p:spPr bwMode="auto">
          <a:xfrm>
            <a:off x="395288" y="6308725"/>
            <a:ext cx="7777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000066"/>
                </a:solidFill>
                <a:latin typeface="Arial" charset="0"/>
              </a:rPr>
              <a:t>Стоимость вопросов </a:t>
            </a:r>
            <a:r>
              <a:rPr lang="ru-RU" sz="2000" b="1" u="sng">
                <a:solidFill>
                  <a:srgbClr val="000066"/>
                </a:solidFill>
                <a:latin typeface="Arial" charset="0"/>
              </a:rPr>
              <a:t>2 балла</a:t>
            </a:r>
            <a:r>
              <a:rPr lang="ru-RU" sz="2000" b="1">
                <a:solidFill>
                  <a:srgbClr val="000066"/>
                </a:solidFill>
                <a:latin typeface="Arial" charset="0"/>
              </a:rPr>
              <a:t>. Время обдумывания 1</a:t>
            </a:r>
            <a:r>
              <a:rPr lang="ru-RU" sz="2000" b="1" u="sng">
                <a:solidFill>
                  <a:srgbClr val="000066"/>
                </a:solidFill>
                <a:latin typeface="Arial" charset="0"/>
              </a:rPr>
              <a:t>0 сек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en-US" smtClean="0"/>
              <a:t>III</a:t>
            </a:r>
            <a:r>
              <a:rPr lang="ru-RU" smtClean="0"/>
              <a:t> тур «Города КУЗБАССА»</a:t>
            </a:r>
          </a:p>
        </p:txBody>
      </p:sp>
      <p:graphicFrame>
        <p:nvGraphicFramePr>
          <p:cNvPr id="11350" name="Group 86"/>
          <p:cNvGraphicFramePr>
            <a:graphicFrameLocks noGrp="1"/>
          </p:cNvGraphicFramePr>
          <p:nvPr>
            <p:ph idx="4294967295"/>
          </p:nvPr>
        </p:nvGraphicFramePr>
        <p:xfrm>
          <a:off x="0" y="836613"/>
          <a:ext cx="9144000" cy="5021262"/>
        </p:xfrm>
        <a:graphic>
          <a:graphicData uri="http://schemas.openxmlformats.org/drawingml/2006/table">
            <a:tbl>
              <a:tblPr/>
              <a:tblGrid>
                <a:gridCol w="2286000"/>
                <a:gridCol w="2214563"/>
                <a:gridCol w="2232025"/>
                <a:gridCol w="2411412"/>
              </a:tblGrid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города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города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города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Verdana" pitchFamily="34" charset="0"/>
                        </a:rPr>
                        <a:t>города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2" action="ppaction://hlinksldjump"/>
                        </a:rPr>
                        <a:t>1.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3" action="ppaction://hlinksldjump"/>
                        </a:rPr>
                        <a:t>6.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4" action="ppaction://hlinksldjump"/>
                        </a:rPr>
                        <a:t>2.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5" action="ppaction://hlinksldjump"/>
                        </a:rPr>
                        <a:t>7.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6" action="ppaction://hlinksldjump"/>
                        </a:rPr>
                        <a:t>3.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7" action="ppaction://hlinksldjump"/>
                        </a:rPr>
                        <a:t>8.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8" action="ppaction://hlinksldjump"/>
                        </a:rPr>
                        <a:t>4.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9" action="ppaction://hlinksldjump"/>
                        </a:rPr>
                        <a:t>9.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0" action="ppaction://hlinksldjump"/>
                        </a:rPr>
                        <a:t>5.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Verdana" pitchFamily="34" charset="0"/>
                          <a:hlinkClick r:id="rId11" action="ppaction://hlinksldjump"/>
                        </a:rPr>
                        <a:t>10.</a:t>
                      </a: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Verdana" pitchFamily="34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308" name="Text Box 44"/>
          <p:cNvSpPr txBox="1">
            <a:spLocks noChangeArrowheads="1"/>
          </p:cNvSpPr>
          <p:nvPr/>
        </p:nvSpPr>
        <p:spPr bwMode="auto">
          <a:xfrm>
            <a:off x="250825" y="6092825"/>
            <a:ext cx="79216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rgbClr val="000066"/>
                </a:solidFill>
                <a:latin typeface="Arial" charset="0"/>
              </a:rPr>
              <a:t>Стоимость вопросов </a:t>
            </a:r>
            <a:r>
              <a:rPr lang="ru-RU" sz="2000" b="1" u="sng">
                <a:solidFill>
                  <a:srgbClr val="000066"/>
                </a:solidFill>
                <a:latin typeface="Arial" charset="0"/>
              </a:rPr>
              <a:t>4 балла</a:t>
            </a:r>
            <a:r>
              <a:rPr lang="ru-RU" sz="2000" b="1">
                <a:solidFill>
                  <a:srgbClr val="000066"/>
                </a:solidFill>
                <a:latin typeface="Arial" charset="0"/>
              </a:rPr>
              <a:t>. Время обдумывания 15</a:t>
            </a:r>
            <a:r>
              <a:rPr lang="ru-RU" sz="2000" b="1" u="sng">
                <a:solidFill>
                  <a:srgbClr val="000066"/>
                </a:solidFill>
                <a:latin typeface="Arial" charset="0"/>
              </a:rPr>
              <a:t> сек.</a:t>
            </a:r>
            <a:endParaRPr lang="ru-RU" sz="2000" b="1">
              <a:solidFill>
                <a:srgbClr val="000066"/>
              </a:solidFill>
              <a:latin typeface="Arial" charset="0"/>
            </a:endParaRPr>
          </a:p>
        </p:txBody>
      </p:sp>
      <p:sp>
        <p:nvSpPr>
          <p:cNvPr id="11352" name="PubCross">
            <a:hlinkClick r:id="rId12" action="ppaction://hlinksldjump"/>
          </p:cNvPr>
          <p:cNvSpPr>
            <a:spLocks noEditPoints="1" noChangeArrowheads="1"/>
          </p:cNvSpPr>
          <p:nvPr/>
        </p:nvSpPr>
        <p:spPr bwMode="auto">
          <a:xfrm>
            <a:off x="8172450" y="6021388"/>
            <a:ext cx="771525" cy="627062"/>
          </a:xfrm>
          <a:custGeom>
            <a:avLst/>
            <a:gdLst>
              <a:gd name="G0" fmla="+- 0 0 0"/>
              <a:gd name="G1" fmla="+- 5400 0 0"/>
              <a:gd name="G2" fmla="+- 21600 0 5400"/>
              <a:gd name="G3" fmla="+- 5400 0 0"/>
              <a:gd name="G4" fmla="+- 21600 0 5400"/>
              <a:gd name="T0" fmla="*/ 10800 w 21600"/>
              <a:gd name="T1" fmla="*/ 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G1 w 21600"/>
              <a:gd name="T9" fmla="*/ G3 h 21600"/>
              <a:gd name="T10" fmla="*/ G2 w 21600"/>
              <a:gd name="T11" fmla="*/ G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5400" y="0"/>
                </a:moveTo>
                <a:lnTo>
                  <a:pt x="5400" y="5400"/>
                </a:lnTo>
                <a:lnTo>
                  <a:pt x="0" y="5400"/>
                </a:lnTo>
                <a:lnTo>
                  <a:pt x="0" y="16200"/>
                </a:lnTo>
                <a:lnTo>
                  <a:pt x="5400" y="16200"/>
                </a:lnTo>
                <a:lnTo>
                  <a:pt x="5400" y="21600"/>
                </a:lnTo>
                <a:lnTo>
                  <a:pt x="16200" y="21600"/>
                </a:lnTo>
                <a:lnTo>
                  <a:pt x="16200" y="16200"/>
                </a:lnTo>
                <a:lnTo>
                  <a:pt x="21600" y="16200"/>
                </a:lnTo>
                <a:lnTo>
                  <a:pt x="21600" y="5400"/>
                </a:lnTo>
                <a:lnTo>
                  <a:pt x="16200" y="5400"/>
                </a:lnTo>
                <a:lnTo>
                  <a:pt x="16200" y="0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11638" y="0"/>
            <a:ext cx="4932362" cy="1125538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smtClean="0">
                <a:solidFill>
                  <a:srgbClr val="FF6600"/>
                </a:solidFill>
              </a:rPr>
              <a:t>История Кузбасса. Города.</a:t>
            </a:r>
            <a:r>
              <a:rPr lang="ru-RU" sz="400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284663" y="1412875"/>
            <a:ext cx="4859337" cy="4835525"/>
          </a:xfrm>
        </p:spPr>
        <p:txBody>
          <a:bodyPr/>
          <a:lstStyle/>
          <a:p>
            <a:pPr marL="179388" indent="263525" eaLnBrk="1" hangingPunct="1">
              <a:buFont typeface="Wingdings" pitchFamily="2" charset="2"/>
              <a:buNone/>
              <a:defRPr/>
            </a:pPr>
            <a:r>
              <a:rPr lang="ru-RU" smtClean="0"/>
              <a:t>Назовите самый старый город Кемеровской области и дату его основания.</a:t>
            </a:r>
            <a:endParaRPr lang="ru-RU" b="1" smtClean="0"/>
          </a:p>
        </p:txBody>
      </p:sp>
      <p:pic>
        <p:nvPicPr>
          <p:cNvPr id="13316" name="Picture 6" descr="Кемеровская облас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863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Кемеровская облас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97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067175" y="0"/>
            <a:ext cx="5076825" cy="105251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smtClean="0">
                <a:solidFill>
                  <a:srgbClr val="FF6600"/>
                </a:solidFill>
              </a:rPr>
              <a:t>История Кузбасса. Города.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27538" y="981075"/>
            <a:ext cx="4537075" cy="5267325"/>
          </a:xfrm>
        </p:spPr>
        <p:txBody>
          <a:bodyPr/>
          <a:lstStyle/>
          <a:p>
            <a:pPr marL="90488" indent="1430338" eaLnBrk="1" hangingPunct="1">
              <a:buFont typeface="Wingdings" pitchFamily="2" charset="2"/>
              <a:buNone/>
              <a:defRPr/>
            </a:pPr>
            <a:r>
              <a:rPr lang="ru-RU" smtClean="0"/>
              <a:t>                            Назовите самый старый город Кемеровской области и дату его снования. 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Новокузнецк. Кузнецкий острог основан в 1618 году.</a:t>
            </a:r>
            <a:endParaRPr lang="ru-RU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90488" indent="1430338" algn="just" eaLnBrk="1" hangingPunct="1">
              <a:buFont typeface="Wingdings" pitchFamily="2" charset="2"/>
              <a:buNone/>
              <a:defRPr/>
            </a:pPr>
            <a:endParaRPr lang="ru-RU" sz="40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341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Даты.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/>
              <a:t>Когда село Щеглово получило статус города Щегловска?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Даты.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81075"/>
            <a:ext cx="8686800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/>
              <a:t>Когда с.Щеглово получило статус города Щегловска?</a:t>
            </a:r>
            <a:r>
              <a:rPr lang="ru-RU" smtClean="0"/>
              <a:t> </a:t>
            </a:r>
            <a:endParaRPr lang="ru-RU" b="1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b="1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9 мая 1918 года село Щеглово получило статус г.Щегловска.</a:t>
            </a:r>
            <a:r>
              <a:rPr lang="ru-RU" smtClean="0"/>
              <a:t> </a:t>
            </a:r>
            <a:endParaRPr lang="ru-RU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63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Личности.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03575" y="981075"/>
            <a:ext cx="5711825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mtClean="0"/>
              <a:t>Он в</a:t>
            </a:r>
            <a:r>
              <a:rPr lang="ru-RU" b="1" smtClean="0"/>
              <a:t> 1842 г. </a:t>
            </a:r>
            <a:r>
              <a:rPr lang="ru-RU" smtClean="0"/>
              <a:t>обобщил сведения о</a:t>
            </a:r>
            <a:r>
              <a:rPr lang="ru-RU" b="1" smtClean="0"/>
              <a:t> </a:t>
            </a:r>
            <a:r>
              <a:rPr lang="ru-RU" smtClean="0"/>
              <a:t>кузнецких углях, составил геологическую карту Кузнецкого угольного бассейна, таким образом, появилось имя нашего края</a:t>
            </a:r>
            <a:r>
              <a:rPr lang="ru-RU" b="1" smtClean="0"/>
              <a:t> «Кузбасс».</a:t>
            </a:r>
            <a:r>
              <a:rPr lang="ru-RU" smtClean="0"/>
              <a:t>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/>
              <a:t>Кто?</a:t>
            </a:r>
          </a:p>
        </p:txBody>
      </p:sp>
      <p:pic>
        <p:nvPicPr>
          <p:cNvPr id="17412" name="Picture 6" descr="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052513"/>
            <a:ext cx="233203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Личности.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59113" y="981075"/>
            <a:ext cx="5878512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smtClean="0"/>
              <a:t>Он в</a:t>
            </a:r>
            <a:r>
              <a:rPr lang="ru-RU" sz="2800" b="1" smtClean="0"/>
              <a:t> 1842 г. </a:t>
            </a:r>
            <a:r>
              <a:rPr lang="ru-RU" sz="2800" smtClean="0"/>
              <a:t>обобщил сведения о</a:t>
            </a:r>
            <a:r>
              <a:rPr lang="ru-RU" sz="2800" b="1" smtClean="0"/>
              <a:t> </a:t>
            </a:r>
            <a:r>
              <a:rPr lang="ru-RU" sz="2800" smtClean="0"/>
              <a:t>кузнецких углях, составил геологическую карту Кузнецкого угольного бассейна, таким образом, появилось имя нашего края</a:t>
            </a:r>
            <a:r>
              <a:rPr lang="ru-RU" sz="2800" b="1" smtClean="0"/>
              <a:t> «Кузбасс».</a:t>
            </a:r>
            <a:r>
              <a:rPr lang="ru-RU" sz="2800" smtClean="0"/>
              <a:t>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b="1" smtClean="0"/>
              <a:t>Кто?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Чихачёв Пётр Александрович</a:t>
            </a:r>
          </a:p>
        </p:txBody>
      </p:sp>
      <p:sp>
        <p:nvSpPr>
          <p:cNvPr id="184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237288"/>
            <a:ext cx="9001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8437" name="Picture 7" descr="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052513"/>
            <a:ext cx="233203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Символика.</a:t>
            </a:r>
            <a:endParaRPr lang="ru-RU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81075"/>
            <a:ext cx="8686800" cy="52673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В этот день утверждена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Cтатья 2  Закона Кемеровской области </a:t>
            </a:r>
            <a:br>
              <a:rPr lang="ru-RU" sz="2800" smtClean="0"/>
            </a:br>
            <a:r>
              <a:rPr lang="ru-RU" sz="2800" b="1" smtClean="0"/>
              <a:t>"О символике Кемеровской области"</a:t>
            </a:r>
            <a:r>
              <a:rPr lang="ru-RU" sz="2800" smtClean="0"/>
              <a:t>         У Кузбасса появились герб, флаг и гимн. </a:t>
            </a: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b="1" smtClean="0"/>
              <a:t> Когда?</a:t>
            </a:r>
          </a:p>
        </p:txBody>
      </p:sp>
      <p:pic>
        <p:nvPicPr>
          <p:cNvPr id="19460" name="Picture 8" descr="gerb-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933825"/>
            <a:ext cx="22383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10" descr="fla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4005263"/>
            <a:ext cx="35623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1" descr="gerb-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933825"/>
            <a:ext cx="22383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Символика.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81075"/>
            <a:ext cx="8686800" cy="52673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В этот день утверждена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Cтатья 2  Закона Кемеровской области </a:t>
            </a:r>
            <a:br>
              <a:rPr lang="ru-RU" sz="2800" smtClean="0"/>
            </a:br>
            <a:r>
              <a:rPr lang="ru-RU" sz="2800" b="1" smtClean="0"/>
              <a:t>"О символике Кемеровской области"</a:t>
            </a:r>
            <a:r>
              <a:rPr lang="ru-RU" sz="2800" smtClean="0"/>
              <a:t>         У Кузбасса появились герб, флаг и гимн. </a:t>
            </a: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b="1" smtClean="0"/>
              <a:t> Когда?   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 июня 2002 г</a:t>
            </a:r>
            <a:r>
              <a:rPr lang="ru-RU" smtClean="0"/>
              <a:t> </a:t>
            </a:r>
            <a:endParaRPr lang="ru-RU" b="1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b="1" smtClean="0"/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b="1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sz="36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6842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20485" name="Picture 7" descr="gerb-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933825"/>
            <a:ext cx="22383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fla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63938" y="4005263"/>
            <a:ext cx="35623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b="1" dirty="0" smtClean="0">
                <a:solidFill>
                  <a:srgbClr val="FF6600"/>
                </a:solidFill>
              </a:rPr>
              <a:t>История Кузбасса. Личности 2.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052513"/>
            <a:ext cx="8686800" cy="51958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   Наш земляк, летчик-космонавт СССР, дважды Герой Советского Союза. Его бюст установлен на аллее Героев в г.Кемерово.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Его именем назван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Кемеровский аэропорт.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</a:t>
            </a:r>
            <a:r>
              <a:rPr lang="ru-RU" b="1" dirty="0" smtClean="0"/>
              <a:t>Кто это?</a:t>
            </a:r>
          </a:p>
        </p:txBody>
      </p:sp>
      <p:pic>
        <p:nvPicPr>
          <p:cNvPr id="21508" name="Picture 7" descr="0af553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2643188"/>
            <a:ext cx="2668588" cy="354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mtClean="0">
                <a:solidFill>
                  <a:srgbClr val="FF6600"/>
                </a:solidFill>
              </a:rPr>
              <a:t>История Кузбасса. Личности 2.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052513"/>
            <a:ext cx="8686800" cy="51958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Наш земляк, летчик-космонавт СССР, дважды Герой Советского Союза. Его бюст установлен на аллее Героев в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г.Кемерово.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Его именем назван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Кемеровский аэропорт.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                     </a:t>
            </a:r>
            <a:r>
              <a:rPr lang="ru-RU" b="1" dirty="0" smtClean="0"/>
              <a:t>Кто это?</a:t>
            </a:r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Алексей Архипович Леонов</a:t>
            </a:r>
            <a:r>
              <a:rPr lang="ru-RU" dirty="0" smtClean="0"/>
              <a:t> </a:t>
            </a:r>
          </a:p>
        </p:txBody>
      </p:sp>
      <p:sp>
        <p:nvSpPr>
          <p:cNvPr id="225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165850"/>
            <a:ext cx="9715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22533" name="Picture 8" descr="0af553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2643188"/>
            <a:ext cx="2711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57338"/>
          </a:xfrm>
        </p:spPr>
        <p:txBody>
          <a:bodyPr anchorCtr="0"/>
          <a:lstStyle/>
          <a:p>
            <a:pPr eaLnBrk="1" hangingPunct="1"/>
            <a:r>
              <a:rPr lang="ru-RU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b="1" smtClean="0">
                <a:solidFill>
                  <a:srgbClr val="FF6600"/>
                </a:solidFill>
              </a:rPr>
            </a:br>
            <a:r>
              <a:rPr lang="ru-RU" b="1" smtClean="0">
                <a:solidFill>
                  <a:srgbClr val="FF6600"/>
                </a:solidFill>
              </a:rPr>
              <a:t>Климат.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2133600"/>
            <a:ext cx="8686800" cy="41148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latin typeface="Arial" charset="0"/>
              </a:rPr>
              <a:t>Самая низкая температура воздуха в области была зафиксирована…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Какая? Где? Когда?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628775"/>
          </a:xfrm>
        </p:spPr>
        <p:txBody>
          <a:bodyPr anchorCtr="0"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Климат.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2060575"/>
            <a:ext cx="8686800" cy="41878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latin typeface="Arial" charset="0"/>
              </a:rPr>
              <a:t>Самая низкая температура воздуха в области была зафиксирована…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Какая? Где? Когда?</a:t>
            </a:r>
            <a:endParaRPr lang="en-US" b="1" smtClean="0"/>
          </a:p>
          <a:p>
            <a:pPr algn="ctr" eaLnBrk="1" hangingPunct="1">
              <a:buFont typeface="Wingdings" pitchFamily="2" charset="2"/>
              <a:buNone/>
            </a:pPr>
            <a:endParaRPr lang="ru-RU" b="1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-53,8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градуса в п.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Чебула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 февраля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2001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г.</a:t>
            </a:r>
            <a:r>
              <a:rPr lang="en-US" smtClean="0"/>
              <a:t> </a:t>
            </a:r>
            <a:endParaRPr lang="ru-RU" smtClean="0"/>
          </a:p>
        </p:txBody>
      </p:sp>
      <p:sp>
        <p:nvSpPr>
          <p:cNvPr id="2458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628775"/>
          </a:xfrm>
        </p:spPr>
        <p:txBody>
          <a:bodyPr anchorCtr="0"/>
          <a:lstStyle/>
          <a:p>
            <a:pPr eaLnBrk="1" hangingPunct="1"/>
            <a:r>
              <a:rPr lang="ru-RU" sz="4000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smtClean="0">
                <a:solidFill>
                  <a:srgbClr val="FF6600"/>
                </a:solidFill>
              </a:rPr>
            </a:br>
            <a:r>
              <a:rPr lang="ru-RU" sz="4000" smtClean="0">
                <a:solidFill>
                  <a:srgbClr val="FF6600"/>
                </a:solidFill>
              </a:rPr>
              <a:t>Климат 2.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916113"/>
            <a:ext cx="8686800" cy="43322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Самая высокая температура воздуха в области была зафиксирована…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Какая? Где? Когда?</a:t>
            </a:r>
            <a:endParaRPr lang="en-US" b="1" smtClean="0"/>
          </a:p>
          <a:p>
            <a:pPr algn="ctr" eaLnBrk="1" hangingPunct="1">
              <a:buFont typeface="Wingdings" pitchFamily="2" charset="2"/>
              <a:buNone/>
            </a:pPr>
            <a:endParaRPr lang="ru-RU" b="1" smtClean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57338"/>
          </a:xfrm>
        </p:spPr>
        <p:txBody>
          <a:bodyPr anchorCtr="0"/>
          <a:lstStyle/>
          <a:p>
            <a:pPr eaLnBrk="1" hangingPunct="1"/>
            <a:r>
              <a:rPr lang="ru-RU" sz="4000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smtClean="0">
                <a:solidFill>
                  <a:srgbClr val="FF6600"/>
                </a:solidFill>
              </a:rPr>
            </a:br>
            <a:r>
              <a:rPr lang="ru-RU" sz="4000" smtClean="0">
                <a:solidFill>
                  <a:srgbClr val="FF6600"/>
                </a:solidFill>
              </a:rPr>
              <a:t>Климат 2.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288" y="1916113"/>
            <a:ext cx="8447087" cy="4176712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Самая высокая температура воздуха в области была зафиксирована…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Какая? Где? Когда?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b="1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+43,6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градуса в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Кемерово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12 августа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1998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г.</a:t>
            </a:r>
            <a:endParaRPr lang="en-US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 eaLnBrk="1" hangingPunct="1">
              <a:buFont typeface="Wingdings" pitchFamily="2" charset="2"/>
              <a:buNone/>
            </a:pPr>
            <a:endParaRPr lang="ru-RU" b="1" smtClean="0"/>
          </a:p>
        </p:txBody>
      </p:sp>
      <p:sp>
        <p:nvSpPr>
          <p:cNvPr id="1029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6842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57338"/>
          </a:xfrm>
        </p:spPr>
        <p:txBody>
          <a:bodyPr anchorCtr="0"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Птицы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44675"/>
            <a:ext cx="9144000" cy="5013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Самая </a:t>
            </a:r>
            <a:r>
              <a:rPr lang="ru-RU" b="1" smtClean="0"/>
              <a:t>крупная</a:t>
            </a:r>
            <a:r>
              <a:rPr lang="ru-RU" smtClean="0"/>
              <a:t> из оседлых </a:t>
            </a:r>
            <a:r>
              <a:rPr lang="ru-RU" b="1" smtClean="0"/>
              <a:t>птиц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484313"/>
          </a:xfrm>
        </p:spPr>
        <p:txBody>
          <a:bodyPr anchorCtr="0"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Птицы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44675"/>
            <a:ext cx="9144000" cy="4403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Самая </a:t>
            </a:r>
            <a:r>
              <a:rPr lang="ru-RU" b="1" smtClean="0"/>
              <a:t>крупная</a:t>
            </a:r>
            <a:r>
              <a:rPr lang="ru-RU" smtClean="0"/>
              <a:t> из оседлых </a:t>
            </a:r>
            <a:r>
              <a:rPr lang="ru-RU" b="1" smtClean="0"/>
              <a:t>птиц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Глухарь 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(3-5 кг)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3600" smtClean="0"/>
          </a:p>
        </p:txBody>
      </p:sp>
      <p:sp>
        <p:nvSpPr>
          <p:cNvPr id="2765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27655" name="Picture 7" descr="geography_big_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3357563"/>
            <a:ext cx="5124450" cy="3009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57338"/>
          </a:xfrm>
        </p:spPr>
        <p:txBody>
          <a:bodyPr anchorCtr="0"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Млекопитающие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44675"/>
            <a:ext cx="9144000" cy="4403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Самое </a:t>
            </a:r>
            <a:r>
              <a:rPr lang="ru-RU" b="1" smtClean="0"/>
              <a:t>древнее</a:t>
            </a:r>
            <a:r>
              <a:rPr lang="ru-RU" smtClean="0"/>
              <a:t>, самое </a:t>
            </a:r>
            <a:r>
              <a:rPr lang="ru-RU" b="1" smtClean="0"/>
              <a:t>маленькое</a:t>
            </a:r>
            <a:r>
              <a:rPr lang="ru-RU" smtClean="0"/>
              <a:t> и, пожалуй, самое </a:t>
            </a:r>
            <a:r>
              <a:rPr lang="ru-RU" b="1" smtClean="0"/>
              <a:t>многочисленное</a:t>
            </a:r>
            <a:r>
              <a:rPr lang="ru-RU" smtClean="0"/>
              <a:t> </a:t>
            </a:r>
            <a:r>
              <a:rPr lang="ru-RU" b="1" smtClean="0"/>
              <a:t>млекопитающее</a:t>
            </a:r>
            <a:r>
              <a:rPr lang="ru-RU" smtClean="0"/>
              <a:t> области</a:t>
            </a:r>
            <a:r>
              <a:rPr lang="ru-RU" b="1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484313"/>
          </a:xfrm>
        </p:spPr>
        <p:txBody>
          <a:bodyPr anchorCtr="0"/>
          <a:lstStyle/>
          <a:p>
            <a:pPr eaLnBrk="1" hangingPunct="1"/>
            <a:r>
              <a:rPr lang="ru-RU" sz="4000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sz="4000" b="1" smtClean="0">
                <a:solidFill>
                  <a:srgbClr val="FF6600"/>
                </a:solidFill>
              </a:rPr>
            </a:br>
            <a:r>
              <a:rPr lang="ru-RU" sz="4000" b="1" smtClean="0">
                <a:solidFill>
                  <a:srgbClr val="FF6600"/>
                </a:solidFill>
              </a:rPr>
              <a:t>Млекопитающие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844675"/>
            <a:ext cx="9144000" cy="44037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Самое </a:t>
            </a:r>
            <a:r>
              <a:rPr lang="ru-RU" b="1" smtClean="0"/>
              <a:t>древнее</a:t>
            </a:r>
            <a:r>
              <a:rPr lang="ru-RU" smtClean="0"/>
              <a:t>, самое </a:t>
            </a:r>
            <a:r>
              <a:rPr lang="ru-RU" b="1" smtClean="0"/>
              <a:t>маленькое</a:t>
            </a:r>
            <a:r>
              <a:rPr lang="ru-RU" smtClean="0"/>
              <a:t> и, пожалуй, самое </a:t>
            </a:r>
            <a:r>
              <a:rPr lang="ru-RU" b="1" smtClean="0"/>
              <a:t>многочисленное</a:t>
            </a:r>
            <a:r>
              <a:rPr lang="ru-RU" smtClean="0"/>
              <a:t> </a:t>
            </a:r>
            <a:r>
              <a:rPr lang="ru-RU" b="1" smtClean="0"/>
              <a:t>млекопитающее</a:t>
            </a:r>
            <a:r>
              <a:rPr lang="ru-RU" smtClean="0"/>
              <a:t> области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Землеройка-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бурозубка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(вес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2-3г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длина тела </a:t>
            </a:r>
            <a:r>
              <a:rPr lang="ru-RU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4см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</a:p>
        </p:txBody>
      </p:sp>
      <p:sp>
        <p:nvSpPr>
          <p:cNvPr id="2970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29703" name="Picture 7" descr="677728a206f17b29ef2cc93fdd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4652963"/>
            <a:ext cx="2447925" cy="1882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628775"/>
          </a:xfrm>
        </p:spPr>
        <p:txBody>
          <a:bodyPr anchorCtr="0"/>
          <a:lstStyle/>
          <a:p>
            <a:pPr eaLnBrk="1" hangingPunct="1"/>
            <a:r>
              <a:rPr lang="ru-RU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b="1" smtClean="0">
                <a:solidFill>
                  <a:srgbClr val="FF6600"/>
                </a:solidFill>
              </a:rPr>
            </a:br>
            <a:r>
              <a:rPr lang="ru-RU" b="1" smtClean="0">
                <a:solidFill>
                  <a:srgbClr val="FF6600"/>
                </a:solidFill>
              </a:rPr>
              <a:t>Древности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00213"/>
            <a:ext cx="9144000" cy="454818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Как называются </a:t>
            </a:r>
            <a:r>
              <a:rPr lang="ru-RU" smtClean="0"/>
              <a:t>и</a:t>
            </a:r>
            <a:r>
              <a:rPr lang="ru-RU" b="1" smtClean="0"/>
              <a:t> где </a:t>
            </a:r>
            <a:r>
              <a:rPr lang="ru-RU" smtClean="0"/>
              <a:t>залегают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самые древние угли Кузбасса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с возрастом более 300 млн.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57338"/>
          </a:xfrm>
        </p:spPr>
        <p:txBody>
          <a:bodyPr anchorCtr="0"/>
          <a:lstStyle/>
          <a:p>
            <a:pPr eaLnBrk="1" hangingPunct="1"/>
            <a:r>
              <a:rPr lang="ru-RU" b="1" smtClean="0">
                <a:solidFill>
                  <a:srgbClr val="FF6600"/>
                </a:solidFill>
              </a:rPr>
              <a:t>природа КУЗБАССА. </a:t>
            </a:r>
            <a:br>
              <a:rPr lang="ru-RU" b="1" smtClean="0">
                <a:solidFill>
                  <a:srgbClr val="FF6600"/>
                </a:solidFill>
              </a:rPr>
            </a:br>
            <a:r>
              <a:rPr lang="ru-RU" b="1" smtClean="0">
                <a:solidFill>
                  <a:srgbClr val="FF6600"/>
                </a:solidFill>
              </a:rPr>
              <a:t>Древности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28775"/>
            <a:ext cx="9144000" cy="522922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/>
              <a:t>Как называются </a:t>
            </a:r>
            <a:r>
              <a:rPr lang="ru-RU" sz="2800" smtClean="0"/>
              <a:t>и</a:t>
            </a:r>
            <a:r>
              <a:rPr lang="ru-RU" sz="2800" b="1" smtClean="0"/>
              <a:t> где </a:t>
            </a:r>
            <a:r>
              <a:rPr lang="ru-RU" sz="2800" smtClean="0"/>
              <a:t>залегают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/>
              <a:t>самые древние угли Кузбасса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/>
              <a:t>с возрастом более 300 млн. лет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Барзасская рогожка</a:t>
            </a:r>
            <a:r>
              <a:rPr lang="ru-RU" sz="28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(барзасситы, томиты, сапрмикситы)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Залегают в </a:t>
            </a: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п.Барзас</a:t>
            </a:r>
            <a:r>
              <a:rPr lang="ru-RU" sz="28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Кемеровского р-на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По виду </a:t>
            </a:r>
            <a:r>
              <a:rPr lang="ru-RU" sz="1800" b="1" smtClean="0"/>
              <a:t>напоминает он жженую бумагу бурого цвета</a:t>
            </a:r>
            <a:r>
              <a:rPr lang="ru-RU" sz="1800" smtClean="0"/>
              <a:t>. Он лёгкий, ломкий, легко вспыхивает от спички и быстро разгорается. Это очень редкий и очень древний уголь. Начал образовываться он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smtClean="0"/>
              <a:t>350-400 млн.</a:t>
            </a:r>
            <a:r>
              <a:rPr lang="ru-RU" sz="1800" smtClean="0"/>
              <a:t> лет назад, в Палеозойскую эру, Девонский период из остатков первых наземных растений – псилофитов. 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1800" smtClean="0"/>
              <a:t>Источником же для образования каменного угля послужили высокоорганизованные растения - папоротники  гигантских размеров, произраставшие на земле 280-350 млн. лет назад, в Каменноугольный период. </a:t>
            </a:r>
            <a:endParaRPr lang="ru-RU" sz="1800" smtClean="0">
              <a:effectLst/>
            </a:endParaRPr>
          </a:p>
        </p:txBody>
      </p:sp>
      <p:sp>
        <p:nvSpPr>
          <p:cNvPr id="317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6842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642938"/>
            <a:ext cx="9144000" cy="1357312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Размеры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28813"/>
            <a:ext cx="8229600" cy="4202112"/>
          </a:xfrm>
          <a:noFill/>
        </p:spPr>
        <p:txBody>
          <a:bodyPr/>
          <a:lstStyle/>
          <a:p>
            <a:pPr eaLnBrk="1" hangingPunct="1"/>
            <a:r>
              <a:rPr lang="ru-RU" b="1" smtClean="0">
                <a:effectLst/>
              </a:rPr>
              <a:t>Назовите самое большое по площади озеро Кемеровской области.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92881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Размеры</a:t>
            </a: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071688"/>
            <a:ext cx="8229600" cy="4059237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b="1" smtClean="0">
                <a:effectLst/>
              </a:rPr>
              <a:t>   Назовите самое большое по площади озеро Кемеровской области.</a:t>
            </a:r>
            <a:endParaRPr lang="ru-RU" b="1" smtClean="0">
              <a:effectLst/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			</a:t>
            </a: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Большой Берчикуль</a:t>
            </a:r>
            <a:endParaRPr lang="ru-RU" sz="3600" b="1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                </a:t>
            </a: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(32кв.</a:t>
            </a: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к</a:t>
            </a:r>
            <a:r>
              <a:rPr lang="ru-RU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м).</a:t>
            </a:r>
          </a:p>
        </p:txBody>
      </p:sp>
      <p:sp>
        <p:nvSpPr>
          <p:cNvPr id="3379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428875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 Высота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928813"/>
            <a:ext cx="8686800" cy="420211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высшую точку Кемеровской области.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92881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 Высота</a:t>
            </a: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000250"/>
            <a:ext cx="9144000" cy="41306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высшую точку Кемеровской области.</a:t>
            </a:r>
          </a:p>
          <a:p>
            <a:pPr eaLnBrk="1" hangingPunct="1">
              <a:defRPr/>
            </a:pPr>
            <a:r>
              <a:rPr lang="ru-RU" dirty="0" smtClean="0">
                <a:solidFill>
                  <a:srgbClr val="FF0000"/>
                </a:solidFill>
              </a:rPr>
              <a:t>Вершина </a:t>
            </a:r>
            <a:r>
              <a:rPr lang="ru-RU" dirty="0" err="1" smtClean="0">
                <a:solidFill>
                  <a:srgbClr val="FF0000"/>
                </a:solidFill>
              </a:rPr>
              <a:t>Амзас-Таскыл</a:t>
            </a:r>
            <a:r>
              <a:rPr lang="ru-RU" dirty="0" smtClean="0">
                <a:solidFill>
                  <a:srgbClr val="FF0000"/>
                </a:solidFill>
              </a:rPr>
              <a:t>             (Верхний Зуб) </a:t>
            </a:r>
            <a:r>
              <a:rPr lang="ru-RU" b="1" dirty="0" smtClean="0">
                <a:solidFill>
                  <a:srgbClr val="FF0000"/>
                </a:solidFill>
              </a:rPr>
              <a:t>2178м.                 </a:t>
            </a:r>
            <a:r>
              <a:rPr lang="ru-RU" dirty="0" smtClean="0">
                <a:solidFill>
                  <a:srgbClr val="FF0000"/>
                </a:solidFill>
              </a:rPr>
              <a:t>Расположена в массиве </a:t>
            </a:r>
            <a:r>
              <a:rPr lang="ru-RU" b="1" dirty="0" err="1" smtClean="0">
                <a:solidFill>
                  <a:srgbClr val="FF0000"/>
                </a:solidFill>
              </a:rPr>
              <a:t>Тегир-Тыз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ru-RU" dirty="0" smtClean="0">
                <a:solidFill>
                  <a:srgbClr val="FF0000"/>
                </a:solidFill>
              </a:rPr>
              <a:t>(что значит "небесные зубья") Кузнецкого Алатау.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58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21456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00FF00"/>
                </a:solidFill>
              </a:rPr>
              <a:t>География КУЗБАССА</a:t>
            </a:r>
            <a:br>
              <a:rPr lang="ru-RU" sz="4000" dirty="0" smtClean="0">
                <a:solidFill>
                  <a:srgbClr val="00FF00"/>
                </a:solidFill>
              </a:rPr>
            </a:br>
            <a:r>
              <a:rPr lang="ru-RU" sz="4000" b="1" dirty="0" smtClean="0"/>
              <a:t>Полезные ископаемые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 smtClean="0">
              <a:solidFill>
                <a:srgbClr val="00FF0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Какое полезное ископаемое на территории нынешней Кемеровской области стали добывать раньше, чем уголь?</a:t>
            </a:r>
            <a:endParaRPr lang="ru-RU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571625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00FF00"/>
                </a:solidFill>
              </a:rPr>
              <a:t>География КУЗБАССА </a:t>
            </a:r>
            <a:br>
              <a:rPr lang="ru-RU" sz="4000" dirty="0" smtClean="0">
                <a:solidFill>
                  <a:srgbClr val="00FF00"/>
                </a:solidFill>
              </a:rPr>
            </a:br>
            <a:r>
              <a:rPr lang="ru-RU" sz="4000" b="1" dirty="0" smtClean="0"/>
              <a:t>Полезные ископаемые</a:t>
            </a:r>
            <a:endParaRPr lang="ru-RU" sz="4000" dirty="0" smtClean="0">
              <a:solidFill>
                <a:srgbClr val="00FF00"/>
              </a:solidFill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Какое полезное ископаемое на территории нынешней Кемеровской области стали добывать раньше, чем уголь?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Золото. </a:t>
            </a:r>
            <a:endParaRPr lang="ru-RU" dirty="0" smtClean="0">
              <a:solidFill>
                <a:srgbClr val="FF0000"/>
              </a:solidFill>
            </a:endParaRPr>
          </a:p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 1828г. партия купца Рязанова открыла в Мариинской тайге </a:t>
            </a:r>
            <a:r>
              <a:rPr lang="ru-RU" b="1" dirty="0" err="1" smtClean="0">
                <a:solidFill>
                  <a:srgbClr val="FF0000"/>
                </a:solidFill>
              </a:rPr>
              <a:t>Кундустуюльский</a:t>
            </a:r>
            <a:r>
              <a:rPr lang="ru-RU" b="1" dirty="0" smtClean="0">
                <a:solidFill>
                  <a:srgbClr val="FF0000"/>
                </a:solidFill>
              </a:rPr>
              <a:t> ключ – первое серьёзное золото Сибири.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78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6842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64306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 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Самое сердце</a:t>
            </a: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поселок, являющийся географическим центром Кемеровской области.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643063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 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Самое сердце</a:t>
            </a: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поселок, являющийся географическим центром Кемеровской области.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Географическим центром Кемеровской области  является село Пермяки.</a:t>
            </a:r>
            <a:endParaRPr lang="ru-RU" dirty="0" smtClean="0">
              <a:solidFill>
                <a:srgbClr val="FF0000"/>
              </a:solidFill>
            </a:endParaRPr>
          </a:p>
        </p:txBody>
      </p:sp>
      <p:sp>
        <p:nvSpPr>
          <p:cNvPr id="399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500063"/>
            <a:ext cx="9144000" cy="1357312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>
                <a:solidFill>
                  <a:srgbClr val="00FF00"/>
                </a:solidFill>
              </a:rPr>
              <a:t>География КУЗБАССА </a:t>
            </a:r>
            <a:br>
              <a:rPr lang="ru-RU" dirty="0" smtClean="0">
                <a:solidFill>
                  <a:srgbClr val="00FF00"/>
                </a:solidFill>
              </a:rPr>
            </a:br>
            <a:r>
              <a:rPr lang="ru-RU" b="1" dirty="0" smtClean="0"/>
              <a:t>Высота 2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Назовите низшую точку  Кемеровской области.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00025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00FF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Назовите низшую точку  Кемеровской области.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0000"/>
                </a:solidFill>
              </a:rPr>
              <a:t>Устье реки Большая Чёрная            на границе Юргинского района.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19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165850"/>
            <a:ext cx="7556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500063"/>
            <a:ext cx="91440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1" hangingPunct="1">
              <a:defRPr/>
            </a:pPr>
            <a:r>
              <a:rPr lang="ru-RU" sz="4400" ker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География КУЗБАССА </a:t>
            </a:r>
            <a:br>
              <a:rPr lang="ru-RU" sz="4400" ker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r>
              <a:rPr lang="ru-RU" sz="4400" b="1" ker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Высота 2</a:t>
            </a:r>
            <a:r>
              <a:rPr lang="ru-RU" sz="4400" ker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/>
            </a:r>
            <a:br>
              <a:rPr lang="ru-RU" sz="4400" ker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</a:br>
            <a:endParaRPr lang="ru-RU" sz="4400" kern="0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22860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/>
              <a:t>КЕМЕРОВО. </a:t>
            </a:r>
            <a:r>
              <a:rPr lang="ru-RU" b="1" dirty="0" smtClean="0"/>
              <a:t>Символы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rgbClr val="FF00FF"/>
              </a:solidFill>
            </a:endParaRP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196975"/>
            <a:ext cx="9144000" cy="503396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В г. Кемерово на площади Советов у </a:t>
            </a:r>
            <a:r>
              <a:rPr lang="ru-RU" sz="2800" smtClean="0"/>
              <a:t>главпочтамта на мостовой установлен знак                      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2800" b="1" smtClean="0"/>
              <a:t>«Плита с гербом и указатель сторон света».               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                   </a:t>
            </a:r>
            <a:r>
              <a:rPr lang="ru-RU" sz="2800" smtClean="0"/>
              <a:t>Что символизирует этот знак?</a:t>
            </a:r>
            <a:endParaRPr lang="ru-RU" sz="280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3014" name="Picture 6" descr="nulevoi-kilometr-goroda-kemerovo-0000401402-previ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08275"/>
            <a:ext cx="3013075" cy="4149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7145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/>
              <a:t>КЕМЕРОВО. </a:t>
            </a:r>
            <a:r>
              <a:rPr lang="ru-RU" b="1" dirty="0" smtClean="0"/>
              <a:t>Символы</a:t>
            </a:r>
            <a:endParaRPr lang="ru-RU" dirty="0" smtClean="0">
              <a:solidFill>
                <a:srgbClr val="FF00FF"/>
              </a:solidFill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214438"/>
            <a:ext cx="9144000" cy="5033962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mtClean="0"/>
              <a:t>В г. Кемерово на площади Советов у </a:t>
            </a:r>
            <a:r>
              <a:rPr lang="ru-RU" sz="2800" smtClean="0"/>
              <a:t>главпочтамта на мостовой установлен знак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/>
              <a:t>«Плита с гербом и указатель сторон света».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/>
              <a:t>                          Что символизирует этот знак?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Нулевой километр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автомобильных дорог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Кемеровской области.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Традиция отсчитывать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начало дорог от почты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существуют на Руси 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с 16 века.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mtClean="0">
              <a:solidFill>
                <a:srgbClr val="FFC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40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165850"/>
            <a:ext cx="7556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44039" name="Picture 7" descr="nulevoi-kilometr-goroda-kemerovo-0000401402-pre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98738"/>
            <a:ext cx="3092450" cy="4259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dirty="0" smtClean="0"/>
              <a:t>КЕМЕРОВО. </a:t>
            </a:r>
            <a:r>
              <a:rPr lang="ru-RU" sz="4000" b="1" dirty="0" smtClean="0"/>
              <a:t>Сооружения.</a:t>
            </a:r>
            <a:endParaRPr lang="ru-RU" sz="4000" dirty="0" smtClean="0">
              <a:solidFill>
                <a:srgbClr val="FF00FF"/>
              </a:solidFill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81075"/>
            <a:ext cx="8686800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ru-RU" dirty="0" smtClean="0"/>
              <a:t>Когда был построен первый мост через р.Томь в г.Кемерово?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dirty="0" smtClean="0"/>
              <a:t>КЕМЕРОВО. </a:t>
            </a:r>
            <a:r>
              <a:rPr lang="ru-RU" sz="4000" b="1" dirty="0" smtClean="0"/>
              <a:t>Сооружения.</a:t>
            </a:r>
            <a:endParaRPr lang="ru-RU" sz="4000" dirty="0" smtClean="0">
              <a:solidFill>
                <a:srgbClr val="FF00FF"/>
              </a:solidFill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81075"/>
            <a:ext cx="8686800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endParaRPr lang="ru-RU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defRPr/>
            </a:pPr>
            <a:r>
              <a:rPr lang="ru-RU" dirty="0" smtClean="0"/>
              <a:t>Когда был построен первый мост через р.Томь в г.Кемерово? 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Первый мост в </a:t>
            </a:r>
            <a:r>
              <a:rPr lang="ru-RU" b="1" dirty="0" err="1" smtClean="0">
                <a:solidFill>
                  <a:srgbClr val="FF0000"/>
                </a:solidFill>
              </a:rPr>
              <a:t>Кемерове</a:t>
            </a:r>
            <a:r>
              <a:rPr lang="ru-RU" b="1" dirty="0" smtClean="0">
                <a:solidFill>
                  <a:srgbClr val="FF0000"/>
                </a:solidFill>
              </a:rPr>
              <a:t> через р.Томь был построен в 1952 году – это Коммунальный мост (старый ), его длина 600 м.</a:t>
            </a:r>
          </a:p>
          <a:p>
            <a:pPr eaLnBrk="1" hangingPunct="1">
              <a:defRPr/>
            </a:pPr>
            <a:endParaRPr lang="ru-RU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460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6842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dirty="0" smtClean="0"/>
              <a:t>КЕМЕРОВО. </a:t>
            </a:r>
            <a:r>
              <a:rPr lang="ru-RU" b="1" dirty="0" smtClean="0"/>
              <a:t>Улицы.</a:t>
            </a:r>
            <a:endParaRPr lang="ru-RU" dirty="0" smtClean="0">
              <a:solidFill>
                <a:srgbClr val="FF00FF"/>
              </a:solidFill>
            </a:endParaRP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9144000" cy="12573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Назовите самый длинный проспект или улицу г.Кемерово и самую короткую.</a:t>
            </a:r>
            <a:endParaRPr lang="ru-RU" sz="2800" dirty="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b="1" dirty="0" smtClean="0"/>
              <a:t>КЕМЕРОВО. Улицы.</a:t>
            </a:r>
            <a:endParaRPr lang="ru-RU" b="1" dirty="0" smtClean="0">
              <a:solidFill>
                <a:srgbClr val="FF00FF"/>
              </a:solidFill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571625"/>
            <a:ext cx="9144000" cy="4214813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Назовите самый длинный проспект или улицу г.Кемерово и самую короткую.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</a:rPr>
              <a:t>Самый длинный - проспект Кузнецкий. Его длина около 11 км.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2800" dirty="0" smtClean="0">
                <a:solidFill>
                  <a:srgbClr val="FF0000"/>
                </a:solidFill>
              </a:rPr>
              <a:t>Самая короткая – улица Ермака – 2 дома.</a:t>
            </a:r>
            <a:endParaRPr lang="ru-RU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8132" name="AutoShape 2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7145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1" dirty="0" smtClean="0"/>
              <a:t>КЕМЕРОВО</a:t>
            </a:r>
            <a:r>
              <a:rPr lang="ru-RU" sz="4000" dirty="0" smtClean="0"/>
              <a:t>. </a:t>
            </a:r>
            <a:r>
              <a:rPr lang="ru-RU" sz="4000" b="1" dirty="0" smtClean="0"/>
              <a:t>Сооружения 2.</a:t>
            </a:r>
            <a:endParaRPr lang="ru-RU" sz="4000" dirty="0" smtClean="0">
              <a:solidFill>
                <a:srgbClr val="FF00FF"/>
              </a:solidFill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571625"/>
            <a:ext cx="8686800" cy="46767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Самая высотная гостиница </a:t>
            </a:r>
            <a:r>
              <a:rPr lang="ru-RU" dirty="0" err="1" smtClean="0"/>
              <a:t>Кемерова</a:t>
            </a:r>
            <a:r>
              <a:rPr lang="ru-RU" dirty="0" smtClean="0"/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7145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1" dirty="0" smtClean="0"/>
              <a:t>КЕМЕРОВО. Сооружения 2.</a:t>
            </a:r>
            <a:endParaRPr lang="ru-RU" sz="4000" b="1" dirty="0" smtClean="0">
              <a:solidFill>
                <a:srgbClr val="FF00FF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643063"/>
            <a:ext cx="8686800" cy="4605337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Самая высотная гостиница </a:t>
            </a:r>
            <a:r>
              <a:rPr lang="ru-RU" dirty="0" err="1" smtClean="0"/>
              <a:t>Кемерова</a:t>
            </a:r>
            <a:r>
              <a:rPr lang="ru-RU" dirty="0" smtClean="0"/>
              <a:t>?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rgbClr val="FF0000"/>
                </a:solidFill>
              </a:rPr>
              <a:t>Гостиница Кристалл.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018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42875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1" dirty="0" smtClean="0"/>
              <a:t>КЕМЕРОВО. Предприятия.</a:t>
            </a:r>
            <a:endParaRPr lang="ru-RU" sz="4000" dirty="0" smtClean="0">
              <a:solidFill>
                <a:srgbClr val="FF00FF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25538"/>
            <a:ext cx="8686800" cy="51228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первый завод города Кемерово и дату его пуска в эксплуатацию.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142875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1" dirty="0" smtClean="0"/>
              <a:t>КЕМЕРОВО. Предприятия.</a:t>
            </a:r>
            <a:endParaRPr lang="ru-RU" sz="4000" dirty="0" smtClean="0">
              <a:solidFill>
                <a:srgbClr val="FF00FF"/>
              </a:solidFill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25538"/>
            <a:ext cx="8686800" cy="51228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Назовите первый завод города Кемерово и дату его пуска в эксплуатацию.</a:t>
            </a:r>
          </a:p>
          <a:p>
            <a:pPr eaLnBrk="1" hangingPunct="1">
              <a:defRPr/>
            </a:pPr>
            <a:r>
              <a:rPr lang="ru-RU" b="1" dirty="0" smtClean="0">
                <a:solidFill>
                  <a:srgbClr val="FF0000"/>
                </a:solidFill>
              </a:rPr>
              <a:t>В 1924 году был введён в строй первенец индустрии Кемерово — коксохимический завод.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</p:txBody>
      </p:sp>
      <p:sp>
        <p:nvSpPr>
          <p:cNvPr id="5222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237288"/>
            <a:ext cx="9001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1</a:t>
            </a:r>
            <a:endParaRPr lang="ru-RU" sz="3600" b="1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08050"/>
            <a:ext cx="8686800" cy="5340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  Что</a:t>
            </a:r>
            <a:r>
              <a:rPr lang="ru-RU" smtClean="0"/>
              <a:t> изображено на фото?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b="1" smtClean="0"/>
              <a:t>Где</a:t>
            </a:r>
            <a:r>
              <a:rPr lang="ru-RU" smtClean="0"/>
              <a:t> это находится?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mtClean="0"/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                                   </a:t>
            </a:r>
            <a:r>
              <a:rPr lang="ru-RU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???________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                                   </a:t>
            </a:r>
            <a:r>
              <a:rPr lang="ru-RU" u="sng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???________</a:t>
            </a:r>
          </a:p>
        </p:txBody>
      </p:sp>
      <p:pic>
        <p:nvPicPr>
          <p:cNvPr id="53256" name="Picture 8" descr="Kuznetskaya-krepost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205038"/>
            <a:ext cx="5316537" cy="39941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1</a:t>
            </a:r>
            <a:endParaRPr lang="ru-RU" sz="3600" b="1" smtClean="0"/>
          </a:p>
        </p:txBody>
      </p:sp>
      <p:sp>
        <p:nvSpPr>
          <p:cNvPr id="54278" name="Text Box 7"/>
          <p:cNvSpPr txBox="1">
            <a:spLocks noChangeArrowheads="1"/>
          </p:cNvSpPr>
          <p:nvPr/>
        </p:nvSpPr>
        <p:spPr bwMode="auto">
          <a:xfrm>
            <a:off x="4357688" y="4437063"/>
            <a:ext cx="41433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Arial" charset="0"/>
              </a:rPr>
              <a:t> </a:t>
            </a:r>
          </a:p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chemeClr val="tx2"/>
                </a:solidFill>
                <a:latin typeface="Arial" charset="0"/>
              </a:rPr>
              <a:t> </a:t>
            </a:r>
          </a:p>
        </p:txBody>
      </p:sp>
      <p:sp>
        <p:nvSpPr>
          <p:cNvPr id="54279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165850"/>
            <a:ext cx="6842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54282" name="Picture 10" descr="Kuznetskaya-krepost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2492375"/>
            <a:ext cx="5040312" cy="3786188"/>
          </a:xfrm>
          <a:prstGeom prst="rect">
            <a:avLst/>
          </a:prstGeom>
          <a:noFill/>
        </p:spPr>
      </p:pic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468313" y="836613"/>
            <a:ext cx="8675687" cy="535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</a:rPr>
              <a:t>Что</a:t>
            </a: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изображено на фото?</a:t>
            </a:r>
          </a:p>
          <a:p>
            <a:pPr algn="ctr"/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</a:rPr>
              <a:t>Где</a:t>
            </a: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это находится?</a:t>
            </a:r>
          </a:p>
          <a:p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</a:t>
            </a:r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Кузнецкая</a:t>
            </a:r>
          </a:p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крепость</a:t>
            </a: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r>
              <a:rPr lang="ru-RU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в Новокузнецке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Кузнецкая крепость – памятник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истории, военно-инженерного 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искусства и архитектуры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федерального значения. Крепость,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заложенная на горе Вознесенской в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1799 г., является уникальным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архитектурным памятником для всей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Западной Сибири, так как является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единственным каменным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фортификационным сооружением 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19 века, сохранившимся до наших</a:t>
            </a:r>
          </a:p>
          <a:p>
            <a:r>
              <a:rPr lang="ru-RU" sz="140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 дней.</a:t>
            </a:r>
            <a:r>
              <a:rPr lang="ru-RU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2</a:t>
            </a:r>
            <a:endParaRPr lang="ru-RU" sz="3600" b="1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686800" cy="5340350"/>
          </a:xfrm>
        </p:spPr>
        <p:txBody>
          <a:bodyPr/>
          <a:lstStyle/>
          <a:p>
            <a:r>
              <a:rPr lang="ru-RU" b="1" smtClean="0">
                <a:latin typeface="Arial" charset="0"/>
              </a:rPr>
              <a:t>Что</a:t>
            </a:r>
            <a:r>
              <a:rPr lang="ru-RU" smtClean="0">
                <a:latin typeface="Arial" charset="0"/>
              </a:rPr>
              <a:t> изображено на фото?</a:t>
            </a:r>
          </a:p>
          <a:p>
            <a:r>
              <a:rPr lang="ru-RU" b="1" smtClean="0">
                <a:latin typeface="Arial" charset="0"/>
              </a:rPr>
              <a:t>Где</a:t>
            </a:r>
            <a:r>
              <a:rPr lang="ru-RU" smtClean="0">
                <a:latin typeface="Arial" charset="0"/>
              </a:rPr>
              <a:t> это находится?</a:t>
            </a:r>
          </a:p>
        </p:txBody>
      </p:sp>
      <p:pic>
        <p:nvPicPr>
          <p:cNvPr id="55303" name="Picture 7" descr="Zolotaya-SHoriya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349500"/>
            <a:ext cx="5400675" cy="4049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3" action="ppaction://hlinksldjump"/>
              </a:rPr>
              <a:t>ФОТО 2</a:t>
            </a:r>
            <a:endParaRPr lang="ru-RU" sz="3600" b="1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915400" cy="5340350"/>
          </a:xfrm>
        </p:spPr>
        <p:txBody>
          <a:bodyPr/>
          <a:lstStyle/>
          <a:p>
            <a:r>
              <a:rPr lang="ru-RU" b="1" smtClean="0">
                <a:latin typeface="Arial" charset="0"/>
              </a:rPr>
              <a:t>Что</a:t>
            </a:r>
            <a:r>
              <a:rPr lang="ru-RU" smtClean="0">
                <a:latin typeface="Arial" charset="0"/>
              </a:rPr>
              <a:t> изображено на фото?</a:t>
            </a:r>
          </a:p>
          <a:p>
            <a:r>
              <a:rPr lang="ru-RU" b="1" smtClean="0">
                <a:latin typeface="Arial" charset="0"/>
              </a:rPr>
              <a:t>Где</a:t>
            </a:r>
            <a:r>
              <a:rPr lang="ru-RU" smtClean="0">
                <a:latin typeface="Arial" charset="0"/>
              </a:rPr>
              <a:t> это находится?</a:t>
            </a:r>
          </a:p>
          <a:p>
            <a:pPr algn="ctr" eaLnBrk="1" hangingPunct="1"/>
            <a:r>
              <a:rPr lang="ru-RU" sz="2800" b="1" smtClean="0">
                <a:latin typeface="Arial" charset="0"/>
              </a:rPr>
              <a:t>                                        </a:t>
            </a:r>
            <a:r>
              <a:rPr lang="ru-RU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Скульптура                                                                                                              .                                                  «Золотая Шория»                                                                                                                        .                                        (г. Таштагол)</a:t>
            </a:r>
            <a:r>
              <a:rPr lang="ru-RU" smtClean="0">
                <a:effectLst/>
              </a:rPr>
              <a:t> </a:t>
            </a:r>
            <a:endParaRPr lang="ru-RU" smtClean="0">
              <a:effectLst/>
              <a:latin typeface="Arial" charset="0"/>
            </a:endParaRPr>
          </a:p>
          <a:p>
            <a:pPr algn="ctr" eaLnBrk="1" hangingPunct="1"/>
            <a:r>
              <a:rPr lang="ru-RU" smtClean="0">
                <a:effectLst/>
                <a:latin typeface="Arial" charset="0"/>
              </a:rPr>
              <a:t>                                           </a:t>
            </a:r>
            <a:endParaRPr lang="ru-RU" smtClean="0">
              <a:effectLst/>
            </a:endParaRPr>
          </a:p>
        </p:txBody>
      </p:sp>
      <p:sp>
        <p:nvSpPr>
          <p:cNvPr id="56328" name="AutoShape 8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165850"/>
            <a:ext cx="6842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56331" name="Picture 11" descr="Zolotaya-SHoriya-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2276475"/>
            <a:ext cx="5400675" cy="4049713"/>
          </a:xfrm>
          <a:prstGeom prst="rect">
            <a:avLst/>
          </a:prstGeom>
          <a:noFill/>
        </p:spPr>
      </p:pic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5651500" y="3429000"/>
            <a:ext cx="3313113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1600"/>
              <a:t>Скульптура «Золотая                                                                                                                                               Шория» Д. Намдакова изготовлена из черненой бронзы и установлена в парке боевой славы                   г. Таштагола. Скульптура символизирует преемственность поколений, добросердечное приветствие и является настоящим украшением Таштагола.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3</a:t>
            </a:r>
            <a:endParaRPr lang="ru-RU" sz="3600" b="1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686800" cy="5340350"/>
          </a:xfrm>
        </p:spPr>
        <p:txBody>
          <a:bodyPr/>
          <a:lstStyle/>
          <a:p>
            <a:r>
              <a:rPr lang="ru-RU" b="1" smtClean="0">
                <a:latin typeface="Arial" charset="0"/>
              </a:rPr>
              <a:t>Что</a:t>
            </a:r>
            <a:r>
              <a:rPr lang="ru-RU" smtClean="0">
                <a:latin typeface="Arial" charset="0"/>
              </a:rPr>
              <a:t> изображено на фото?</a:t>
            </a:r>
          </a:p>
          <a:p>
            <a:r>
              <a:rPr lang="ru-RU" b="1" smtClean="0">
                <a:latin typeface="Arial" charset="0"/>
              </a:rPr>
              <a:t>Где</a:t>
            </a:r>
            <a:r>
              <a:rPr lang="ru-RU" smtClean="0">
                <a:latin typeface="Arial" charset="0"/>
              </a:rPr>
              <a:t> это находится?</a:t>
            </a:r>
          </a:p>
          <a:p>
            <a:pPr eaLnBrk="1" hangingPunct="1">
              <a:buFont typeface="Wingdings" pitchFamily="2" charset="2"/>
              <a:buNone/>
            </a:pPr>
            <a:endParaRPr lang="ru-RU" b="1" smtClean="0"/>
          </a:p>
        </p:txBody>
      </p:sp>
      <p:pic>
        <p:nvPicPr>
          <p:cNvPr id="57351" name="Picture 7" descr="Mariinsk-muzej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781300"/>
            <a:ext cx="5267325" cy="3498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3</a:t>
            </a:r>
            <a:endParaRPr lang="ru-RU" sz="3600" b="1" smtClean="0"/>
          </a:p>
        </p:txBody>
      </p:sp>
      <p:sp>
        <p:nvSpPr>
          <p:cNvPr id="58372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165850"/>
            <a:ext cx="6842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179388" y="908050"/>
            <a:ext cx="87852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</a:rPr>
              <a:t>Что</a:t>
            </a: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изображено на фото?</a:t>
            </a:r>
          </a:p>
          <a:p>
            <a:r>
              <a:rPr lang="ru-RU" b="1">
                <a:effectLst>
                  <a:outerShdw blurRad="38100" dist="38100" dir="2700000" algn="tl">
                    <a:srgbClr val="FFFFFF"/>
                  </a:outerShdw>
                </a:effectLst>
              </a:rPr>
              <a:t>Где</a:t>
            </a:r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это находится?</a:t>
            </a: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5580063" y="2133600"/>
            <a:ext cx="3384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</a:rPr>
              <a:t>Город Мариинск</a:t>
            </a:r>
          </a:p>
        </p:txBody>
      </p:sp>
      <p:pic>
        <p:nvPicPr>
          <p:cNvPr id="58377" name="Picture 9" descr="Mariinsk-muzej-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781300"/>
            <a:ext cx="5267325" cy="3498850"/>
          </a:xfrm>
          <a:prstGeom prst="rect">
            <a:avLst/>
          </a:prstGeom>
          <a:noFill/>
        </p:spPr>
      </p:pic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5508625" y="3249613"/>
            <a:ext cx="3455988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600"/>
              <a:t>Город Мариинск представляет собой уникальный образец уездного сибирского города конца XIX – начала XX века. Город обладает богатым историческим и культурным наследием, основу которого составляет историко-архитектурный комплекс исторического центра города. В городе насчитывается 74 памятника архитектуры.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4</a:t>
            </a:r>
            <a:endParaRPr lang="ru-RU" sz="3600" b="1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25538"/>
            <a:ext cx="8686800" cy="5122862"/>
          </a:xfrm>
        </p:spPr>
        <p:txBody>
          <a:bodyPr/>
          <a:lstStyle/>
          <a:p>
            <a:pPr marL="609600" indent="-609600"/>
            <a:r>
              <a:rPr lang="ru-RU" b="1" smtClean="0"/>
              <a:t>Что</a:t>
            </a:r>
            <a:r>
              <a:rPr lang="ru-RU" smtClean="0"/>
              <a:t> изображено на фото?</a:t>
            </a:r>
          </a:p>
          <a:p>
            <a:pPr marL="609600" indent="-609600"/>
            <a:r>
              <a:rPr lang="ru-RU" b="1" smtClean="0"/>
              <a:t>Где</a:t>
            </a:r>
            <a:r>
              <a:rPr lang="ru-RU" smtClean="0"/>
              <a:t> это находится?</a:t>
            </a:r>
          </a:p>
        </p:txBody>
      </p:sp>
      <p:pic>
        <p:nvPicPr>
          <p:cNvPr id="59398" name="Picture 6" descr="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276475"/>
            <a:ext cx="2874963" cy="4311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4</a:t>
            </a:r>
            <a:endParaRPr lang="ru-RU" sz="3600" b="1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1125538"/>
            <a:ext cx="8686800" cy="5122862"/>
          </a:xfrm>
        </p:spPr>
        <p:txBody>
          <a:bodyPr/>
          <a:lstStyle/>
          <a:p>
            <a:pPr marL="609600" indent="-609600"/>
            <a:r>
              <a:rPr lang="ru-RU" b="1" smtClean="0"/>
              <a:t>Что</a:t>
            </a:r>
            <a:r>
              <a:rPr lang="ru-RU" smtClean="0"/>
              <a:t> изображено на фото?</a:t>
            </a:r>
          </a:p>
          <a:p>
            <a:pPr marL="609600" indent="-609600"/>
            <a:r>
              <a:rPr lang="ru-RU" b="1" smtClean="0"/>
              <a:t>Где</a:t>
            </a:r>
            <a:r>
              <a:rPr lang="ru-RU" smtClean="0"/>
              <a:t> это находится?</a:t>
            </a:r>
          </a:p>
        </p:txBody>
      </p:sp>
      <p:sp>
        <p:nvSpPr>
          <p:cNvPr id="6042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165850"/>
            <a:ext cx="9715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60422" name="Picture 6" descr="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276475"/>
            <a:ext cx="2874963" cy="4311650"/>
          </a:xfrm>
          <a:prstGeom prst="rect">
            <a:avLst/>
          </a:prstGeom>
          <a:noFill/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3276600" y="2192338"/>
            <a:ext cx="5616575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2800" b="1">
                <a:solidFill>
                  <a:srgbClr val="FF0000"/>
                </a:solidFill>
              </a:rPr>
              <a:t>Томская Писаница</a:t>
            </a:r>
            <a:r>
              <a:rPr lang="ru-RU"/>
              <a:t> </a:t>
            </a:r>
            <a:r>
              <a:rPr lang="ru-RU" sz="2400" b="1">
                <a:solidFill>
                  <a:srgbClr val="FF0000"/>
                </a:solidFill>
              </a:rPr>
              <a:t>(Яшкинский район)</a:t>
            </a:r>
            <a:r>
              <a:rPr lang="ru-RU" sz="1600"/>
              <a:t/>
            </a:r>
            <a:br>
              <a:rPr lang="ru-RU" sz="1600"/>
            </a:br>
            <a:endParaRPr lang="ru-RU" sz="1600"/>
          </a:p>
          <a:p>
            <a:r>
              <a:rPr lang="ru-RU" sz="1600"/>
              <a:t>На правом скалистом берегу р. Томь в границах Яшкинского района находятся уникальные рисунки древних людей — петроглифы, составляющих единую группу памятников </a:t>
            </a:r>
          </a:p>
          <a:p>
            <a:r>
              <a:rPr lang="ru-RU" sz="1600"/>
              <a:t>наскального искусства Притомья.</a:t>
            </a:r>
            <a:r>
              <a:rPr lang="ru-RU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5</a:t>
            </a:r>
            <a:endParaRPr lang="ru-RU" sz="3600" b="1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836613"/>
            <a:ext cx="8686800" cy="5411787"/>
          </a:xfrm>
        </p:spPr>
        <p:txBody>
          <a:bodyPr/>
          <a:lstStyle/>
          <a:p>
            <a:r>
              <a:rPr lang="ru-RU" b="1" smtClean="0"/>
              <a:t>Что</a:t>
            </a:r>
            <a:r>
              <a:rPr lang="ru-RU" smtClean="0"/>
              <a:t> изображено на фото?</a:t>
            </a:r>
          </a:p>
          <a:p>
            <a:r>
              <a:rPr lang="ru-RU" b="1" smtClean="0"/>
              <a:t>Где</a:t>
            </a:r>
            <a:r>
              <a:rPr lang="ru-RU" smtClean="0"/>
              <a:t> это находится?</a:t>
            </a:r>
          </a:p>
        </p:txBody>
      </p:sp>
      <p:pic>
        <p:nvPicPr>
          <p:cNvPr id="61446" name="Picture 6" descr="4105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205038"/>
            <a:ext cx="5472112" cy="364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7 чудес КУЗБАССА   </a:t>
            </a:r>
            <a:r>
              <a:rPr lang="ru-RU" sz="3600" b="1" smtClean="0">
                <a:hlinkClick r:id="rId2" action="ppaction://hlinksldjump"/>
              </a:rPr>
              <a:t>ФОТО 5</a:t>
            </a:r>
            <a:endParaRPr lang="ru-RU" sz="3600" b="1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836613"/>
            <a:ext cx="8686800" cy="5411787"/>
          </a:xfrm>
        </p:spPr>
        <p:txBody>
          <a:bodyPr/>
          <a:lstStyle/>
          <a:p>
            <a:r>
              <a:rPr lang="ru-RU" b="1" smtClean="0"/>
              <a:t>Что</a:t>
            </a:r>
            <a:r>
              <a:rPr lang="ru-RU" smtClean="0"/>
              <a:t> изображено на фото?</a:t>
            </a:r>
          </a:p>
          <a:p>
            <a:r>
              <a:rPr lang="ru-RU" b="1" smtClean="0"/>
              <a:t>Где</a:t>
            </a:r>
            <a:r>
              <a:rPr lang="ru-RU" smtClean="0"/>
              <a:t> это находится?</a:t>
            </a:r>
          </a:p>
        </p:txBody>
      </p:sp>
      <p:sp>
        <p:nvSpPr>
          <p:cNvPr id="62468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092825"/>
            <a:ext cx="900112" cy="765175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62471" name="Picture 7" descr="4105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2133600"/>
            <a:ext cx="5472113" cy="3644900"/>
          </a:xfrm>
          <a:prstGeom prst="rect">
            <a:avLst/>
          </a:prstGeom>
          <a:noFill/>
        </p:spPr>
      </p:pic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5795963" y="1720850"/>
            <a:ext cx="3097212" cy="424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Азасская пещера (Таштагольский район)</a:t>
            </a:r>
            <a:r>
              <a:rPr lang="ru-RU" sz="2400"/>
              <a:t/>
            </a:r>
            <a:br>
              <a:rPr lang="ru-RU" sz="2400"/>
            </a:br>
            <a:r>
              <a:rPr lang="ru-RU" sz="1600"/>
              <a:t>Памятник природы Азасская пещера расположен в Таштагольском районе в 18 км от п. Усть-Кабырза в истоках р. Азас. Общая протяженность пещеры составляет 7 км. Считается местом обитания Снежного человека.</a:t>
            </a:r>
            <a:r>
              <a:rPr lang="ru-RU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1</a:t>
            </a:r>
            <a:endParaRPr lang="ru-RU" sz="3600" b="1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08050"/>
            <a:ext cx="8686800" cy="5340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                          Назовите растение.</a:t>
            </a:r>
          </a:p>
        </p:txBody>
      </p:sp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908050"/>
            <a:ext cx="3662362" cy="55737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1</a:t>
            </a:r>
            <a:endParaRPr lang="ru-RU" sz="3600" b="1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08050"/>
            <a:ext cx="8686800" cy="5340350"/>
          </a:xfrm>
        </p:spPr>
        <p:txBody>
          <a:bodyPr/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mtClean="0"/>
              <a:t>                             Назовите растение.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mtClean="0"/>
              <a:t>                           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mtClean="0"/>
              <a:t>                             </a:t>
            </a:r>
            <a:r>
              <a:rPr lang="ru-RU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Венерин башмачок</a:t>
            </a:r>
          </a:p>
        </p:txBody>
      </p:sp>
      <p:sp>
        <p:nvSpPr>
          <p:cNvPr id="64516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6451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08050"/>
            <a:ext cx="3662362" cy="5573713"/>
          </a:xfrm>
          <a:prstGeom prst="rect">
            <a:avLst/>
          </a:prstGeom>
          <a:noFill/>
        </p:spPr>
      </p:pic>
      <p:pic>
        <p:nvPicPr>
          <p:cNvPr id="6451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2565400"/>
            <a:ext cx="4824413" cy="16557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2</a:t>
            </a:r>
            <a:endParaRPr lang="ru-RU" sz="3600" b="1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81075"/>
            <a:ext cx="8686800" cy="5267325"/>
          </a:xfrm>
        </p:spPr>
        <p:txBody>
          <a:bodyPr/>
          <a:lstStyle/>
          <a:p>
            <a:pPr marL="609600" indent="-609600" algn="ctr" eaLnBrk="1" hangingPunct="1">
              <a:buFont typeface="Wingdings" pitchFamily="2" charset="2"/>
              <a:buNone/>
            </a:pPr>
            <a:r>
              <a:rPr lang="ru-RU" smtClean="0"/>
              <a:t>Назовите растение.</a:t>
            </a:r>
          </a:p>
        </p:txBody>
      </p:sp>
      <p:pic>
        <p:nvPicPr>
          <p:cNvPr id="6554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44675"/>
            <a:ext cx="4392613" cy="3346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3" action="ppaction://hlinksldjump"/>
              </a:rPr>
              <a:t>ФОТО 2</a:t>
            </a:r>
            <a:endParaRPr lang="ru-RU" sz="3600" b="1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81075"/>
            <a:ext cx="8686800" cy="5267325"/>
          </a:xfrm>
        </p:spPr>
        <p:txBody>
          <a:bodyPr/>
          <a:lstStyle/>
          <a:p>
            <a:pPr marL="609600" indent="-609600" algn="ctr" eaLnBrk="1" hangingPunct="1">
              <a:buFont typeface="Wingdings" pitchFamily="2" charset="2"/>
              <a:buNone/>
            </a:pPr>
            <a:r>
              <a:rPr lang="ru-RU" sz="3600" smtClean="0"/>
              <a:t> </a:t>
            </a:r>
            <a:r>
              <a:rPr lang="ru-RU" smtClean="0"/>
              <a:t>Назовите растение.</a:t>
            </a:r>
          </a:p>
          <a:p>
            <a:pPr marL="609600" indent="-609600" algn="ctr" eaLnBrk="1" hangingPunct="1">
              <a:buFont typeface="Wingdings" pitchFamily="2" charset="2"/>
              <a:buNone/>
            </a:pPr>
            <a:endParaRPr lang="ru-RU" smtClean="0"/>
          </a:p>
          <a:p>
            <a:pPr marL="609600" indent="-609600" algn="ctr" eaLnBrk="1" hangingPunct="1">
              <a:buFont typeface="Wingdings" pitchFamily="2" charset="2"/>
              <a:buNone/>
            </a:pPr>
            <a:endParaRPr lang="ru-RU" smtClean="0"/>
          </a:p>
          <a:p>
            <a:pPr marL="609600" indent="-609600" algn="ctr" eaLnBrk="1" hangingPunct="1">
              <a:buFont typeface="Wingdings" pitchFamily="2" charset="2"/>
              <a:buNone/>
            </a:pPr>
            <a:endParaRPr lang="ru-RU" smtClean="0"/>
          </a:p>
          <a:p>
            <a:pPr marL="609600" indent="-609600" algn="ctr" eaLnBrk="1" hangingPunct="1">
              <a:buFont typeface="Wingdings" pitchFamily="2" charset="2"/>
              <a:buNone/>
            </a:pPr>
            <a:r>
              <a:rPr lang="ru-RU" smtClean="0"/>
              <a:t>  </a:t>
            </a:r>
          </a:p>
          <a:p>
            <a:pPr marL="609600" indent="-609600" algn="ctr" eaLnBrk="1" hangingPunct="1">
              <a:buFont typeface="Wingdings" pitchFamily="2" charset="2"/>
              <a:buNone/>
            </a:pPr>
            <a:r>
              <a:rPr lang="ru-RU" sz="1600" smtClean="0"/>
              <a:t>                                                            </a:t>
            </a:r>
            <a:endParaRPr lang="ru-RU" smtClean="0"/>
          </a:p>
        </p:txBody>
      </p:sp>
      <p:sp>
        <p:nvSpPr>
          <p:cNvPr id="66564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6656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1916113"/>
            <a:ext cx="4392613" cy="3346450"/>
          </a:xfrm>
          <a:prstGeom prst="rect">
            <a:avLst/>
          </a:prstGeom>
          <a:noFill/>
        </p:spPr>
      </p:pic>
      <p:pic>
        <p:nvPicPr>
          <p:cNvPr id="6656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1700213"/>
            <a:ext cx="4427537" cy="1385887"/>
          </a:xfrm>
          <a:prstGeom prst="rect">
            <a:avLst/>
          </a:prstGeom>
          <a:solidFill>
            <a:srgbClr val="FF6600"/>
          </a:solidFill>
        </p:spPr>
      </p:pic>
      <p:pic>
        <p:nvPicPr>
          <p:cNvPr id="66568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716463" y="3068638"/>
            <a:ext cx="4427537" cy="1004887"/>
          </a:xfrm>
          <a:prstGeom prst="rect">
            <a:avLst/>
          </a:prstGeom>
          <a:noFill/>
        </p:spPr>
      </p:pic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716463" y="4076700"/>
            <a:ext cx="424815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600">
                <a:effectLst>
                  <a:outerShdw blurRad="38100" dist="38100" dir="2700000" algn="tl">
                    <a:srgbClr val="FFFFFF"/>
                  </a:outerShdw>
                </a:effectLst>
              </a:rPr>
              <a:t>Адонис – растение ядовитое,                                                          относится к числу ценных                                                             лекарственных растений.  Используется как декоративное растение и как медонос.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3</a:t>
            </a:r>
            <a:endParaRPr lang="ru-RU" sz="3600" b="1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686800" cy="5340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Назовите растение.</a:t>
            </a:r>
          </a:p>
        </p:txBody>
      </p:sp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916113"/>
            <a:ext cx="5184775" cy="3984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3</a:t>
            </a:r>
            <a:endParaRPr lang="ru-RU" sz="3600" b="1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686800" cy="5340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Назовите растение.</a:t>
            </a:r>
          </a:p>
        </p:txBody>
      </p:sp>
      <p:sp>
        <p:nvSpPr>
          <p:cNvPr id="68612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6861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916113"/>
            <a:ext cx="5257800" cy="4041775"/>
          </a:xfrm>
          <a:prstGeom prst="rect">
            <a:avLst/>
          </a:prstGeom>
          <a:noFill/>
        </p:spPr>
      </p:pic>
      <p:pic>
        <p:nvPicPr>
          <p:cNvPr id="68615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51500" y="1916113"/>
            <a:ext cx="2943225" cy="3598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4</a:t>
            </a:r>
            <a:endParaRPr lang="ru-RU" sz="3600" b="1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08050"/>
            <a:ext cx="8686800" cy="534035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Назовите растение.</a:t>
            </a:r>
          </a:p>
        </p:txBody>
      </p:sp>
      <p:pic>
        <p:nvPicPr>
          <p:cNvPr id="6963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44675"/>
            <a:ext cx="4752975" cy="456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4</a:t>
            </a:r>
            <a:endParaRPr lang="ru-RU" sz="3600" b="1" smtClean="0"/>
          </a:p>
        </p:txBody>
      </p:sp>
      <p:sp>
        <p:nvSpPr>
          <p:cNvPr id="70660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70664" name="Picture 8"/>
          <p:cNvPicPr>
            <a:picLocks noChangeAspect="1" noChangeArrowheads="1"/>
          </p:cNvPicPr>
          <p:nvPr>
            <p:ph type="body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250825" y="1700213"/>
            <a:ext cx="4752975" cy="4562475"/>
          </a:xfrm>
        </p:spPr>
      </p:pic>
      <p:pic>
        <p:nvPicPr>
          <p:cNvPr id="70665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73625" y="2636838"/>
            <a:ext cx="4270375" cy="2136775"/>
          </a:xfrm>
          <a:prstGeom prst="rect">
            <a:avLst/>
          </a:prstGeom>
          <a:noFill/>
        </p:spPr>
      </p:pic>
      <p:sp>
        <p:nvSpPr>
          <p:cNvPr id="70666" name="Rectangle 10"/>
          <p:cNvSpPr>
            <a:spLocks noChangeArrowheads="1"/>
          </p:cNvSpPr>
          <p:nvPr/>
        </p:nvSpPr>
        <p:spPr bwMode="auto">
          <a:xfrm>
            <a:off x="323850" y="836613"/>
            <a:ext cx="8820150" cy="1493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Назовите растение.</a:t>
            </a:r>
          </a:p>
          <a:p>
            <a:pPr algn="ctr"/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</a:p>
          <a:p>
            <a:pPr algn="ctr"/>
            <a:r>
              <a:rPr lang="ru-RU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                       Кандык сибирский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2" action="ppaction://hlinksldjump"/>
              </a:rPr>
              <a:t>ФОТО 5</a:t>
            </a:r>
            <a:endParaRPr lang="ru-RU" sz="3600" b="1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981075"/>
            <a:ext cx="8686800" cy="52673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mtClean="0"/>
              <a:t>Назовите растение.</a:t>
            </a:r>
          </a:p>
        </p:txBody>
      </p: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205038"/>
            <a:ext cx="3948113" cy="4054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mtClean="0">
                <a:solidFill>
                  <a:srgbClr val="FF6600"/>
                </a:solidFill>
              </a:rPr>
              <a:t>Красная книга  </a:t>
            </a:r>
            <a:r>
              <a:rPr lang="ru-RU" sz="3600" b="1" smtClean="0">
                <a:hlinkClick r:id="rId3" action="ppaction://hlinksldjump"/>
              </a:rPr>
              <a:t>ФОТО 5</a:t>
            </a:r>
            <a:endParaRPr lang="ru-RU" sz="3600" b="1" smtClean="0"/>
          </a:p>
        </p:txBody>
      </p:sp>
      <p:sp>
        <p:nvSpPr>
          <p:cNvPr id="72708" name="AutoShape 4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72710" name="Picture 6"/>
          <p:cNvPicPr>
            <a:picLocks noChangeAspect="1" noChangeArrowheads="1"/>
          </p:cNvPicPr>
          <p:nvPr>
            <p:ph type="body" idx="4294967295"/>
          </p:nvPr>
        </p:nvPicPr>
        <p:blipFill>
          <a:blip r:embed="rId5"/>
          <a:srcRect/>
          <a:stretch>
            <a:fillRect/>
          </a:stretch>
        </p:blipFill>
        <p:spPr>
          <a:xfrm>
            <a:off x="323850" y="1916113"/>
            <a:ext cx="4067175" cy="4176712"/>
          </a:xfrm>
        </p:spPr>
      </p:pic>
      <p:sp>
        <p:nvSpPr>
          <p:cNvPr id="72711" name="Rectangle 7"/>
          <p:cNvSpPr>
            <a:spLocks noChangeArrowheads="1"/>
          </p:cNvSpPr>
          <p:nvPr/>
        </p:nvSpPr>
        <p:spPr bwMode="auto">
          <a:xfrm>
            <a:off x="2339975" y="908050"/>
            <a:ext cx="43513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>
                <a:effectLst>
                  <a:outerShdw blurRad="38100" dist="38100" dir="2700000" algn="tl">
                    <a:srgbClr val="FFFFFF"/>
                  </a:outerShdw>
                </a:effectLst>
              </a:rPr>
              <a:t>Назовите растение.</a:t>
            </a:r>
          </a:p>
        </p:txBody>
      </p:sp>
      <p:pic>
        <p:nvPicPr>
          <p:cNvPr id="72713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1916113"/>
            <a:ext cx="4787900" cy="2003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1.</a:t>
            </a:r>
          </a:p>
        </p:txBody>
      </p:sp>
      <p:sp>
        <p:nvSpPr>
          <p:cNvPr id="73745" name="Rectangle 17"/>
          <p:cNvSpPr>
            <a:spLocks noChangeArrowheads="1"/>
          </p:cNvSpPr>
          <p:nvPr/>
        </p:nvSpPr>
        <p:spPr bwMode="auto">
          <a:xfrm>
            <a:off x="4284663" y="549275"/>
            <a:ext cx="4859337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/>
              <a:t>Этнографический музей под открытым небом расположен на территории Шорского национального парка в поселке Усть-Анзас (100 км от Таштагола), у священной для шорцев горы Айган.</a:t>
            </a:r>
            <a:br>
              <a:rPr lang="ru-RU" sz="2000"/>
            </a:br>
            <a:r>
              <a:rPr lang="ru-RU" sz="2000"/>
              <a:t>Экспозиция музея рассказывает о культурных традициях горных шорцев. Это первый в Кузбассе практический опыт создания этнографического музея под открытым небом в естественной среде. Его строительство началось в 1991 г. </a:t>
            </a:r>
            <a:r>
              <a:rPr lang="ru-RU" sz="2400"/>
              <a:t/>
            </a:r>
            <a:br>
              <a:rPr lang="ru-RU" sz="2400"/>
            </a:br>
            <a:r>
              <a:rPr lang="ru-RU" sz="2400" b="1"/>
              <a:t>Назовите музей</a:t>
            </a:r>
          </a:p>
        </p:txBody>
      </p:sp>
      <p:pic>
        <p:nvPicPr>
          <p:cNvPr id="73746" name="Picture 18" descr="Тазгол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620713"/>
            <a:ext cx="3889375" cy="2997200"/>
          </a:xfrm>
          <a:prstGeom prst="rect">
            <a:avLst/>
          </a:prstGeom>
          <a:noFill/>
        </p:spPr>
      </p:pic>
      <p:pic>
        <p:nvPicPr>
          <p:cNvPr id="73747" name="Picture 19" descr="Тазгол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789363"/>
            <a:ext cx="3889375" cy="2968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1.</a:t>
            </a:r>
          </a:p>
        </p:txBody>
      </p:sp>
      <p:sp>
        <p:nvSpPr>
          <p:cNvPr id="74756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4211638" y="549275"/>
            <a:ext cx="4932362" cy="626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2000"/>
              <a:t>Этнографический музей под открытым небом расположен на территории Шорского национального парка в поселке Усть-Анзас (100 км от Таштагола), у священной для шорцев горы Айган.</a:t>
            </a:r>
            <a:br>
              <a:rPr lang="ru-RU" sz="2000"/>
            </a:br>
            <a:r>
              <a:rPr lang="ru-RU" sz="2000"/>
              <a:t>Экспозиция музея рассказывает о культурных традициях горных шорцев. Это первый в Кузбассе практический опыт создания этнографического музея под открытым небом в естественной среде. Его строительство началось в 1991 г. </a:t>
            </a:r>
            <a:br>
              <a:rPr lang="ru-RU" sz="2000"/>
            </a:br>
            <a:r>
              <a:rPr lang="ru-RU" b="1"/>
              <a:t>Назовите музей</a:t>
            </a:r>
          </a:p>
          <a:p>
            <a:pPr>
              <a:spcBef>
                <a:spcPct val="30000"/>
              </a:spcBef>
            </a:pPr>
            <a:r>
              <a:rPr lang="ru-RU" sz="3600" b="1">
                <a:solidFill>
                  <a:srgbClr val="FF0000"/>
                </a:solidFill>
              </a:rPr>
              <a:t>"Тазгол"</a:t>
            </a:r>
            <a:r>
              <a:rPr lang="ru-RU"/>
              <a:t> </a:t>
            </a:r>
            <a:endParaRPr lang="ru-RU" sz="2000"/>
          </a:p>
          <a:p>
            <a:pPr>
              <a:spcBef>
                <a:spcPct val="30000"/>
              </a:spcBef>
            </a:pPr>
            <a:endParaRPr lang="ru-RU" sz="2000"/>
          </a:p>
        </p:txBody>
      </p:sp>
      <p:pic>
        <p:nvPicPr>
          <p:cNvPr id="74759" name="Picture 7" descr="Тазгол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620713"/>
            <a:ext cx="3816350" cy="2940050"/>
          </a:xfrm>
          <a:prstGeom prst="rect">
            <a:avLst/>
          </a:prstGeom>
          <a:noFill/>
        </p:spPr>
      </p:pic>
      <p:pic>
        <p:nvPicPr>
          <p:cNvPr id="74760" name="Picture 8" descr="Тазгол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789363"/>
            <a:ext cx="3744913" cy="28590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2.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4284663" y="692150"/>
            <a:ext cx="4572000" cy="442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800"/>
              <a:t>Экомузей-заповедник основан в 2002 г. </a:t>
            </a:r>
            <a:endParaRPr lang="ru-RU" sz="1800"/>
          </a:p>
          <a:p>
            <a:r>
              <a:rPr lang="ru-RU" sz="1800"/>
              <a:t>Основатель: </a:t>
            </a:r>
          </a:p>
          <a:p>
            <a:r>
              <a:rPr lang="ru-RU" sz="1800"/>
              <a:t>Кимеев Валерий Макарович.</a:t>
            </a:r>
          </a:p>
          <a:p>
            <a:r>
              <a:rPr lang="ru-RU" sz="1800"/>
              <a:t>В экомузее реконструированы средневековые курганы, надземные и культовые погребальные сооружения</a:t>
            </a:r>
          </a:p>
          <a:p>
            <a:r>
              <a:rPr lang="ru-RU" sz="1800" b="1"/>
              <a:t>народов Западной Сибири</a:t>
            </a:r>
            <a:r>
              <a:rPr lang="ru-RU" sz="1800"/>
              <a:t>, и</a:t>
            </a:r>
          </a:p>
          <a:p>
            <a:r>
              <a:rPr lang="ru-RU" sz="1800"/>
              <a:t>воссоздан образ</a:t>
            </a:r>
            <a:r>
              <a:rPr lang="ru-RU" sz="1800" b="1"/>
              <a:t> сибирского казачьего</a:t>
            </a:r>
            <a:r>
              <a:rPr lang="ru-RU" sz="1800"/>
              <a:t> </a:t>
            </a:r>
            <a:r>
              <a:rPr lang="ru-RU" sz="1800" b="1"/>
              <a:t>острога</a:t>
            </a:r>
            <a:r>
              <a:rPr lang="ru-RU" sz="1800"/>
              <a:t> XVII - XVIII вв., что  является единственным в музейной практике российских музеев.</a:t>
            </a:r>
          </a:p>
          <a:p>
            <a:r>
              <a:rPr lang="ru-RU"/>
              <a:t> </a:t>
            </a:r>
            <a:r>
              <a:rPr lang="ru-RU" b="1"/>
              <a:t>Назовите музей</a:t>
            </a:r>
          </a:p>
        </p:txBody>
      </p:sp>
      <p:pic>
        <p:nvPicPr>
          <p:cNvPr id="75782" name="Picture 6" descr="Тюлюберский городок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765175"/>
            <a:ext cx="3870325" cy="2665413"/>
          </a:xfrm>
          <a:prstGeom prst="rect">
            <a:avLst/>
          </a:prstGeom>
          <a:noFill/>
        </p:spPr>
      </p:pic>
      <p:pic>
        <p:nvPicPr>
          <p:cNvPr id="75783" name="Picture 7" descr="Тюлюберский городок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573463"/>
            <a:ext cx="3816350" cy="286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2.</a:t>
            </a:r>
          </a:p>
        </p:txBody>
      </p:sp>
      <p:sp>
        <p:nvSpPr>
          <p:cNvPr id="768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76806" name="Rectangle 6"/>
          <p:cNvSpPr>
            <a:spLocks noChangeArrowheads="1"/>
          </p:cNvSpPr>
          <p:nvPr/>
        </p:nvSpPr>
        <p:spPr bwMode="auto">
          <a:xfrm>
            <a:off x="4284663" y="692150"/>
            <a:ext cx="4679950" cy="551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1800"/>
              <a:t>Экомузей-заповедник основан в 2002 г. </a:t>
            </a:r>
            <a:endParaRPr lang="ru-RU" sz="1800"/>
          </a:p>
          <a:p>
            <a:r>
              <a:rPr lang="ru-RU" sz="1800"/>
              <a:t>Основатель: </a:t>
            </a:r>
          </a:p>
          <a:p>
            <a:r>
              <a:rPr lang="ru-RU" sz="1800"/>
              <a:t>Кимеев Валерий Макарович.</a:t>
            </a:r>
            <a:endParaRPr lang="ru-RU" sz="2000"/>
          </a:p>
          <a:p>
            <a:r>
              <a:rPr lang="ru-RU" sz="1800"/>
              <a:t>В экомузее реконструированы средневековые курганы, надземные и культовые погребальные сооружения</a:t>
            </a:r>
          </a:p>
          <a:p>
            <a:r>
              <a:rPr lang="ru-RU" sz="1800" b="1"/>
              <a:t>народов Западной Сибири</a:t>
            </a:r>
            <a:r>
              <a:rPr lang="ru-RU" sz="1800"/>
              <a:t>, и</a:t>
            </a:r>
          </a:p>
          <a:p>
            <a:r>
              <a:rPr lang="ru-RU" sz="1800"/>
              <a:t>воссоздан образ</a:t>
            </a:r>
            <a:r>
              <a:rPr lang="ru-RU" sz="1800" b="1"/>
              <a:t> сибирского казачьего</a:t>
            </a:r>
            <a:r>
              <a:rPr lang="ru-RU" sz="1800"/>
              <a:t> </a:t>
            </a:r>
            <a:r>
              <a:rPr lang="ru-RU" sz="1800" b="1"/>
              <a:t>острога</a:t>
            </a:r>
            <a:r>
              <a:rPr lang="ru-RU" sz="1800"/>
              <a:t> XVII - XVIII вв., что  является единственным в музейной практике российских музеев.</a:t>
            </a:r>
          </a:p>
          <a:p>
            <a:r>
              <a:rPr lang="ru-RU"/>
              <a:t> </a:t>
            </a:r>
            <a:r>
              <a:rPr lang="ru-RU" b="1"/>
              <a:t>Назовите музей</a:t>
            </a:r>
          </a:p>
          <a:p>
            <a:r>
              <a:rPr lang="ru-RU" sz="2400" b="1">
                <a:solidFill>
                  <a:srgbClr val="FF0000"/>
                </a:solidFill>
              </a:rPr>
              <a:t>Экомузей-заповедник "Тюльберский городок"</a:t>
            </a:r>
          </a:p>
          <a:p>
            <a:endParaRPr lang="en-US" sz="2400">
              <a:solidFill>
                <a:srgbClr val="FF0000"/>
              </a:solidFill>
            </a:endParaRPr>
          </a:p>
        </p:txBody>
      </p:sp>
      <p:pic>
        <p:nvPicPr>
          <p:cNvPr id="76807" name="Picture 7" descr="Тюлюберский городок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644900"/>
            <a:ext cx="3887788" cy="2916238"/>
          </a:xfrm>
          <a:prstGeom prst="rect">
            <a:avLst/>
          </a:prstGeom>
          <a:noFill/>
        </p:spPr>
      </p:pic>
      <p:pic>
        <p:nvPicPr>
          <p:cNvPr id="76808" name="Picture 8" descr="Тюлюберский городок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765175"/>
            <a:ext cx="3870325" cy="2665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3.</a:t>
            </a:r>
          </a:p>
        </p:txBody>
      </p:sp>
      <p:sp>
        <p:nvSpPr>
          <p:cNvPr id="77829" name="Rectangle 5"/>
          <p:cNvSpPr>
            <a:spLocks noChangeArrowheads="1"/>
          </p:cNvSpPr>
          <p:nvPr/>
        </p:nvSpPr>
        <p:spPr bwMode="auto">
          <a:xfrm>
            <a:off x="4787900" y="836613"/>
            <a:ext cx="4105275" cy="393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2000"/>
              <a:t>Н</a:t>
            </a:r>
            <a:r>
              <a:rPr lang="en-US" sz="2000"/>
              <a:t>едалеко от города Белово есть старинное село Беково, известное своим уникальным музеем телеутской культуры</a:t>
            </a:r>
            <a:r>
              <a:rPr lang="ru-RU" sz="2000"/>
              <a:t>.</a:t>
            </a:r>
            <a:r>
              <a:rPr lang="en-US" sz="2000"/>
              <a:t> Экспозиции музея повествуют об истории коренного малочисленного народа</a:t>
            </a:r>
            <a:r>
              <a:rPr lang="ru-RU" sz="2000"/>
              <a:t> Кузбасса</a:t>
            </a:r>
            <a:r>
              <a:rPr lang="en-US" sz="2000"/>
              <a:t> – телеутов</a:t>
            </a:r>
            <a:r>
              <a:rPr lang="ru-RU" sz="2000"/>
              <a:t>.</a:t>
            </a:r>
            <a:r>
              <a:rPr lang="en-US" sz="2000"/>
              <a:t> </a:t>
            </a:r>
            <a:endParaRPr lang="ru-RU" sz="2000"/>
          </a:p>
          <a:p>
            <a:endParaRPr lang="ru-RU" sz="2000"/>
          </a:p>
          <a:p>
            <a:r>
              <a:rPr lang="ru-RU" b="1"/>
              <a:t>Назовите музей</a:t>
            </a:r>
            <a:endParaRPr lang="ru-RU" sz="2000"/>
          </a:p>
          <a:p>
            <a:endParaRPr lang="ru-RU" sz="2000"/>
          </a:p>
          <a:p>
            <a:endParaRPr lang="en-US" sz="2000"/>
          </a:p>
        </p:txBody>
      </p:sp>
      <p:pic>
        <p:nvPicPr>
          <p:cNvPr id="77830" name="Picture 6" descr="Чолко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789363"/>
            <a:ext cx="4248150" cy="2832100"/>
          </a:xfrm>
          <a:prstGeom prst="rect">
            <a:avLst/>
          </a:prstGeom>
          <a:noFill/>
        </p:spPr>
      </p:pic>
      <p:pic>
        <p:nvPicPr>
          <p:cNvPr id="77832" name="Picture 8" descr="8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65175"/>
            <a:ext cx="4175125" cy="29130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 КУЗБАССА. Экомузей 3.</a:t>
            </a:r>
          </a:p>
        </p:txBody>
      </p:sp>
      <p:sp>
        <p:nvSpPr>
          <p:cNvPr id="78852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78854" name="Rectangle 6"/>
          <p:cNvSpPr>
            <a:spLocks noChangeArrowheads="1"/>
          </p:cNvSpPr>
          <p:nvPr/>
        </p:nvSpPr>
        <p:spPr bwMode="auto">
          <a:xfrm>
            <a:off x="4716463" y="836613"/>
            <a:ext cx="4213225" cy="524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/>
              <a:t>Н</a:t>
            </a:r>
            <a:r>
              <a:rPr lang="en-US" sz="2000"/>
              <a:t>едалеко от города Белово есть старинное село Беково, известное своим уникальным музеем телеутской культуры</a:t>
            </a:r>
            <a:r>
              <a:rPr lang="ru-RU" sz="2000"/>
              <a:t>.</a:t>
            </a:r>
            <a:r>
              <a:rPr lang="en-US" sz="2000"/>
              <a:t> Экспозиции музея повествуют об истории коренного малочисленного народа</a:t>
            </a:r>
            <a:r>
              <a:rPr lang="ru-RU" sz="2000"/>
              <a:t> Кузбасса</a:t>
            </a:r>
            <a:r>
              <a:rPr lang="en-US" sz="2000"/>
              <a:t> – телеутов</a:t>
            </a:r>
            <a:r>
              <a:rPr lang="ru-RU" sz="2000"/>
              <a:t>.</a:t>
            </a:r>
            <a:r>
              <a:rPr lang="en-US" sz="2000"/>
              <a:t> </a:t>
            </a:r>
            <a:endParaRPr lang="ru-RU" sz="2000"/>
          </a:p>
          <a:p>
            <a:endParaRPr lang="ru-RU" sz="2000"/>
          </a:p>
          <a:p>
            <a:r>
              <a:rPr lang="ru-RU" b="1"/>
              <a:t>Назовите музей</a:t>
            </a:r>
            <a:endParaRPr lang="ru-RU"/>
          </a:p>
          <a:p>
            <a:r>
              <a:rPr lang="ru-RU" sz="2400" b="1">
                <a:solidFill>
                  <a:srgbClr val="FF0000"/>
                </a:solidFill>
              </a:rPr>
              <a:t>Историко-этнографический музей «Чолкой»</a:t>
            </a:r>
          </a:p>
          <a:p>
            <a:endParaRPr lang="ru-RU" sz="240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endParaRPr lang="en-US" sz="2000"/>
          </a:p>
        </p:txBody>
      </p:sp>
      <p:pic>
        <p:nvPicPr>
          <p:cNvPr id="78855" name="Picture 7" descr="8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65175"/>
            <a:ext cx="4175125" cy="2913063"/>
          </a:xfrm>
          <a:prstGeom prst="rect">
            <a:avLst/>
          </a:prstGeom>
          <a:noFill/>
        </p:spPr>
      </p:pic>
      <p:pic>
        <p:nvPicPr>
          <p:cNvPr id="78856" name="Picture 8" descr="Чолкой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789363"/>
            <a:ext cx="4248150" cy="2832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КУЗБАССА. Заповедник.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1800" smtClean="0">
                <a:effectLst/>
              </a:rPr>
              <a:t>Заповедник находится в Чебулинском районе, у села Шестаково.</a:t>
            </a:r>
          </a:p>
          <a:p>
            <a:pPr>
              <a:lnSpc>
                <a:spcPct val="80000"/>
              </a:lnSpc>
            </a:pPr>
            <a:r>
              <a:rPr lang="ru-RU" sz="1800" smtClean="0">
                <a:effectLst/>
              </a:rPr>
              <a:t>На территории заповедника имеется «Кладбище динозавров»: в 1953 году здесь было обнаружено самое большое и уникальное захоронение скелетов динозавров, крокодилов, черепах, живших около 130 млн. лет назад. Ученые насчитали более 500 их разновидностей: платеозавр, дилофозавр, скутеллазавр, камаразавр, маменьчизавр и др. (возраст не менее 150 миллионов лет). Открыт и новый, ранее неизвестный миру вид динозавра, его назвали пситтакозавром сибирским. Находят тут также кости мамонтов.</a:t>
            </a:r>
          </a:p>
          <a:p>
            <a:pPr>
              <a:lnSpc>
                <a:spcPct val="80000"/>
              </a:lnSpc>
            </a:pPr>
            <a:r>
              <a:rPr lang="ru-RU" sz="2800" b="1" smtClean="0">
                <a:effectLst/>
              </a:rPr>
              <a:t>Назовите заповедник</a:t>
            </a:r>
          </a:p>
        </p:txBody>
      </p:sp>
      <p:pic>
        <p:nvPicPr>
          <p:cNvPr id="79877" name="Picture 5" descr="86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4211638" cy="2795588"/>
          </a:xfrm>
          <a:prstGeom prst="rect">
            <a:avLst/>
          </a:prstGeom>
          <a:noFill/>
        </p:spPr>
      </p:pic>
      <p:pic>
        <p:nvPicPr>
          <p:cNvPr id="79878" name="Picture 6" descr="1-8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89363"/>
            <a:ext cx="4211638" cy="27670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КУЗБАССА. Заповедник.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95738" y="692150"/>
            <a:ext cx="4991100" cy="57610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800" smtClean="0">
                <a:effectLst/>
              </a:rPr>
              <a:t>Заповедник находится в Чебулинском районе, у села Шестаково.</a:t>
            </a:r>
          </a:p>
          <a:p>
            <a:pPr>
              <a:lnSpc>
                <a:spcPct val="80000"/>
              </a:lnSpc>
            </a:pPr>
            <a:r>
              <a:rPr lang="ru-RU" sz="1800" smtClean="0">
                <a:effectLst/>
              </a:rPr>
              <a:t>На территории заповедника имеется «Кладбище динозавров»: в 1953 году здесь было обнаружено самое большое и уникальное захоронение скелетов динозавров, крокодилов, черепах, живших около 130 млн. лет назад. Ученые насчитали более 500 их разновидностей: платеозавр, дилофозавр, скутеллазавр, камаразавр, маменьчизавр и др. (возраст не менее 150 миллионов лет). Открыт и новый, ранее неизвестный миру вид динозавра, его назвали пситтакозавром сибирским. Находят тут также кости мамонтов.</a:t>
            </a:r>
          </a:p>
          <a:p>
            <a:pPr>
              <a:lnSpc>
                <a:spcPct val="80000"/>
              </a:lnSpc>
            </a:pPr>
            <a:r>
              <a:rPr lang="ru-RU" sz="2400" b="1" smtClean="0">
                <a:effectLst/>
              </a:rPr>
              <a:t>Назовите заповедник</a:t>
            </a:r>
          </a:p>
          <a:p>
            <a:pPr>
              <a:lnSpc>
                <a:spcPct val="80000"/>
              </a:lnSpc>
            </a:pPr>
            <a:r>
              <a:rPr lang="ru-RU" sz="2400" b="1" smtClean="0">
                <a:solidFill>
                  <a:srgbClr val="FF0000"/>
                </a:solidFill>
                <a:effectLst/>
              </a:rPr>
              <a:t>Историко-природный заповедник «Шестаковские болота»</a:t>
            </a:r>
            <a:endParaRPr lang="ru-RU" sz="1400" b="1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0900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80903" name="Picture 7" descr="86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65175"/>
            <a:ext cx="4375150" cy="2905125"/>
          </a:xfrm>
          <a:prstGeom prst="rect">
            <a:avLst/>
          </a:prstGeom>
          <a:noFill/>
        </p:spPr>
      </p:pic>
      <p:pic>
        <p:nvPicPr>
          <p:cNvPr id="80905" name="Picture 9" descr="1-86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89363"/>
            <a:ext cx="4356100" cy="2862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КУЗБАССА. Природа.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 smtClean="0"/>
              <a:t>Уникальный памятник природы – группа живописных гранитных скал-останцев, венчающая одну из вершин Шорского хребта в Таштагольском районе, в 8 км к северу от пгт Спасска (Горная Шория). Высота: 907 метров.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Поражают размеры, формы (результат выветривания), массивность и неприступность скал, сложенных гранитными породами в окружении тайги. </a:t>
            </a:r>
          </a:p>
          <a:p>
            <a:pPr>
              <a:lnSpc>
                <a:spcPct val="80000"/>
              </a:lnSpc>
            </a:pPr>
            <a:r>
              <a:rPr lang="ru-RU" sz="2800" b="1" smtClean="0">
                <a:effectLst/>
              </a:rPr>
              <a:t>Назовите          памятник природы</a:t>
            </a:r>
          </a:p>
        </p:txBody>
      </p:sp>
      <p:pic>
        <p:nvPicPr>
          <p:cNvPr id="81925" name="Picture 5" descr="Gornaya-SHori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65175"/>
            <a:ext cx="4402137" cy="3300413"/>
          </a:xfrm>
          <a:prstGeom prst="rect">
            <a:avLst/>
          </a:prstGeom>
          <a:noFill/>
        </p:spPr>
      </p:pic>
      <p:pic>
        <p:nvPicPr>
          <p:cNvPr id="81926" name="Picture 6" descr="Gornaya-SHoriy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765175"/>
            <a:ext cx="4402137" cy="3300413"/>
          </a:xfrm>
          <a:prstGeom prst="rect">
            <a:avLst/>
          </a:prstGeom>
          <a:noFill/>
        </p:spPr>
      </p:pic>
      <p:pic>
        <p:nvPicPr>
          <p:cNvPr id="81928" name="Picture 8" descr="5387_210_7_12907933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16338"/>
            <a:ext cx="2355850" cy="3141662"/>
          </a:xfrm>
          <a:prstGeom prst="rect">
            <a:avLst/>
          </a:prstGeom>
          <a:noFill/>
        </p:spPr>
      </p:pic>
      <p:pic>
        <p:nvPicPr>
          <p:cNvPr id="81929" name="Picture 9" descr="5387_210_7_12907933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16338"/>
            <a:ext cx="2355850" cy="3141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КУЗБАССА. Природа.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1800" smtClean="0"/>
              <a:t>  </a:t>
            </a:r>
            <a:r>
              <a:rPr lang="ru-RU" sz="2000" smtClean="0"/>
              <a:t>Уникальный памятник природы – группа живописных гранитных скал-останцев, венчающая одну из вершин Шорского хребта в Таштагольском районе, в 8 км к северу от пгт Спасска (Горная Шория). Высота: 907 метров. </a:t>
            </a:r>
          </a:p>
          <a:p>
            <a:pPr>
              <a:lnSpc>
                <a:spcPct val="80000"/>
              </a:lnSpc>
            </a:pPr>
            <a:r>
              <a:rPr lang="ru-RU" sz="2000" smtClean="0"/>
              <a:t>Поражают размеры, формы (результат выветривания), массивность и неприступность скал, сложенных гранитными породами в окружении тайги.</a:t>
            </a:r>
            <a:r>
              <a:rPr lang="ru-RU" sz="1800" smtClean="0"/>
              <a:t> </a:t>
            </a:r>
          </a:p>
          <a:p>
            <a:pPr>
              <a:lnSpc>
                <a:spcPct val="80000"/>
              </a:lnSpc>
            </a:pPr>
            <a:r>
              <a:rPr lang="ru-RU" sz="2400" b="1" smtClean="0">
                <a:effectLst/>
              </a:rPr>
              <a:t>Назовите          памятник природы</a:t>
            </a:r>
          </a:p>
          <a:p>
            <a:pPr>
              <a:lnSpc>
                <a:spcPct val="80000"/>
              </a:lnSpc>
            </a:pPr>
            <a:r>
              <a:rPr lang="ru-RU" sz="2800" b="1" smtClean="0">
                <a:solidFill>
                  <a:srgbClr val="FF0000"/>
                </a:solidFill>
                <a:effectLst/>
              </a:rPr>
              <a:t>«Спасские дворцы»</a:t>
            </a:r>
          </a:p>
        </p:txBody>
      </p:sp>
      <p:sp>
        <p:nvSpPr>
          <p:cNvPr id="82948" name="AutoShape 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82951" name="Picture 7" descr="Gornaya-SHoriy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765175"/>
            <a:ext cx="4321175" cy="3240088"/>
          </a:xfrm>
          <a:prstGeom prst="rect">
            <a:avLst/>
          </a:prstGeom>
          <a:noFill/>
        </p:spPr>
      </p:pic>
      <p:pic>
        <p:nvPicPr>
          <p:cNvPr id="82953" name="Picture 9" descr="5387_210_7_129079338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521075"/>
            <a:ext cx="2503487" cy="3336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Часовни 1.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2363" y="908050"/>
            <a:ext cx="3983037" cy="534035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/>
              <a:t>Эта часовня является частью мемориального комплекса памяти сотрудников органов внутренних дел Кемеровской области, погибших при исполнении служебного долга. Сооружена в 2002 году.</a:t>
            </a:r>
            <a:r>
              <a:rPr lang="ru-RU" sz="2000" smtClean="0">
                <a:effectLst/>
              </a:rPr>
              <a:t>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effectLst/>
              </a:rPr>
              <a:t>1) Как она называется?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effectLst/>
              </a:rPr>
              <a:t>2) Где (в каком районе города) находится?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000" b="1" smtClean="0">
              <a:effectLst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400" b="1" smtClean="0">
              <a:effectLst/>
            </a:endParaRPr>
          </a:p>
        </p:txBody>
      </p:sp>
      <p:pic>
        <p:nvPicPr>
          <p:cNvPr id="83973" name="Picture 5" descr="1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836613"/>
            <a:ext cx="4310062" cy="5746750"/>
          </a:xfrm>
          <a:prstGeom prst="rect">
            <a:avLst/>
          </a:prstGeom>
          <a:noFill/>
        </p:spPr>
      </p:pic>
      <p:pic>
        <p:nvPicPr>
          <p:cNvPr id="83974" name="Picture 6" descr="1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836613"/>
            <a:ext cx="4310062" cy="574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Часовни 1.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32363" y="908050"/>
            <a:ext cx="3983037" cy="5340350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smtClean="0"/>
              <a:t>Эта часовня является частью мемориального комплекса памяти сотрудников органов внутренних дел Кемеровской области, погибших при исполнении служебного долга. Сооружена в 2002 году.</a:t>
            </a:r>
            <a:r>
              <a:rPr lang="ru-RU" sz="1800" smtClean="0">
                <a:effectLst/>
              </a:rPr>
              <a:t> </a:t>
            </a:r>
          </a:p>
          <a:p>
            <a:pPr marL="533400" indent="-53340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smtClean="0">
                <a:effectLst/>
              </a:rPr>
              <a:t>1) Как она называется?</a:t>
            </a:r>
          </a:p>
          <a:p>
            <a:pPr marL="533400" indent="-533400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smtClean="0">
                <a:effectLst/>
              </a:rPr>
              <a:t>2) Где (в каком районе города) находится?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1800" b="1" smtClean="0">
                <a:solidFill>
                  <a:srgbClr val="FF0000"/>
                </a:solidFill>
                <a:effectLst/>
              </a:rPr>
              <a:t>       </a:t>
            </a:r>
            <a:r>
              <a:rPr lang="ru-RU" sz="1800" b="1" smtClean="0">
                <a:solidFill>
                  <a:srgbClr val="FF0000"/>
                </a:solidFill>
                <a:effectLst/>
                <a:hlinkClick r:id="rId2"/>
              </a:rPr>
              <a:t>Часовня в честь великомученика Георгия Победоносца</a:t>
            </a:r>
            <a:r>
              <a:rPr lang="ru-RU" sz="1800" b="1" smtClean="0">
                <a:solidFill>
                  <a:srgbClr val="FF0000"/>
                </a:solidFill>
                <a:effectLst/>
              </a:rPr>
              <a:t> </a:t>
            </a:r>
            <a:r>
              <a:rPr lang="ru-RU" sz="2400" smtClean="0">
                <a:solidFill>
                  <a:srgbClr val="FF0000"/>
                </a:solidFill>
                <a:effectLst/>
              </a:rPr>
              <a:t>Находится в Центральном районе слева от входа в горсад</a:t>
            </a:r>
            <a:r>
              <a:rPr lang="ru-RU" sz="2400" smtClean="0">
                <a:effectLst/>
              </a:rPr>
              <a:t> </a:t>
            </a:r>
          </a:p>
        </p:txBody>
      </p:sp>
      <p:sp>
        <p:nvSpPr>
          <p:cNvPr id="84996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84999" name="Picture 7" descr="1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836613"/>
            <a:ext cx="4310062" cy="5746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86868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Музеи 1.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40200" y="981075"/>
            <a:ext cx="4752975" cy="49688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400" smtClean="0">
                <a:effectLst/>
              </a:rPr>
              <a:t>1) Как называется музей?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400" smtClean="0">
                <a:effectLst/>
              </a:rPr>
              <a:t>2) Где (в каком районе города) находится?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2400" smtClean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86043" name="Picture 27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836613"/>
            <a:ext cx="3810000" cy="5076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algn="l"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Музеи 1.</a:t>
            </a:r>
          </a:p>
        </p:txBody>
      </p:sp>
      <p:sp>
        <p:nvSpPr>
          <p:cNvPr id="87063" name="AutoShape 25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87065" name="Picture 25" descr="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836613"/>
            <a:ext cx="3810000" cy="5076825"/>
          </a:xfrm>
          <a:prstGeom prst="rect">
            <a:avLst/>
          </a:prstGeom>
          <a:noFill/>
        </p:spPr>
      </p:pic>
      <p:sp>
        <p:nvSpPr>
          <p:cNvPr id="87067" name="Rectangle 27"/>
          <p:cNvSpPr>
            <a:spLocks noChangeArrowheads="1"/>
          </p:cNvSpPr>
          <p:nvPr/>
        </p:nvSpPr>
        <p:spPr bwMode="auto">
          <a:xfrm>
            <a:off x="4284663" y="908050"/>
            <a:ext cx="4751387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1) Как называется музей?</a:t>
            </a:r>
          </a:p>
          <a:p>
            <a:r>
              <a:rPr lang="ru-RU" sz="2400"/>
              <a:t>2) Где (в каком районе города) находится?</a:t>
            </a:r>
          </a:p>
          <a:p>
            <a:endParaRPr lang="ru-RU" sz="2400"/>
          </a:p>
          <a:p>
            <a:r>
              <a:rPr lang="ru-RU" sz="2000" b="1">
                <a:solidFill>
                  <a:srgbClr val="FF0000"/>
                </a:solidFill>
              </a:rPr>
              <a:t>Музей</a:t>
            </a:r>
          </a:p>
          <a:p>
            <a:r>
              <a:rPr lang="ru-RU" sz="2000" b="1">
                <a:solidFill>
                  <a:srgbClr val="FF0000"/>
                </a:solidFill>
              </a:rPr>
              <a:t>«Археология, этнография и экология Сибири»</a:t>
            </a:r>
          </a:p>
          <a:p>
            <a:endParaRPr lang="ru-RU" sz="2000" b="1">
              <a:solidFill>
                <a:srgbClr val="FF0000"/>
              </a:solidFill>
            </a:endParaRPr>
          </a:p>
          <a:p>
            <a:r>
              <a:rPr lang="ru-RU" sz="2000" b="1">
                <a:solidFill>
                  <a:srgbClr val="FF0000"/>
                </a:solidFill>
              </a:rPr>
              <a:t>находится в Кемеровском государственном университете </a:t>
            </a:r>
          </a:p>
          <a:p>
            <a:r>
              <a:rPr lang="ru-RU" sz="1800" b="1">
                <a:solidFill>
                  <a:srgbClr val="FF0000"/>
                </a:solidFill>
              </a:rPr>
              <a:t>в Центральном районе </a:t>
            </a:r>
          </a:p>
          <a:p>
            <a:r>
              <a:rPr lang="ru-RU" sz="1800" b="1">
                <a:solidFill>
                  <a:srgbClr val="FF0000"/>
                </a:solidFill>
              </a:rPr>
              <a:t>г. Кемерова.</a:t>
            </a:r>
            <a:r>
              <a:rPr lang="ru-RU" sz="2000" b="1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6868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Достопрм-ти</a:t>
            </a:r>
            <a:r>
              <a:rPr lang="ru-RU" sz="4000" smtClean="0">
                <a:solidFill>
                  <a:srgbClr val="FF6600"/>
                </a:solidFill>
              </a:rPr>
              <a:t> Кемерова. Часовни 2.</a:t>
            </a:r>
          </a:p>
        </p:txBody>
      </p:sp>
      <p:sp>
        <p:nvSpPr>
          <p:cNvPr id="88090" name="Rectangle 26"/>
          <p:cNvSpPr>
            <a:spLocks noChangeArrowheads="1"/>
          </p:cNvSpPr>
          <p:nvPr/>
        </p:nvSpPr>
        <p:spPr bwMode="auto">
          <a:xfrm>
            <a:off x="4500563" y="908050"/>
            <a:ext cx="4464050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n-US" sz="2000" b="1"/>
              <a:t>Часовня</a:t>
            </a:r>
            <a:r>
              <a:rPr lang="en-US" sz="2000"/>
              <a:t>-памятник погибшим шахтерам. </a:t>
            </a:r>
            <a:endParaRPr lang="ru-RU" sz="2000"/>
          </a:p>
          <a:p>
            <a:pPr>
              <a:spcBef>
                <a:spcPct val="30000"/>
              </a:spcBef>
            </a:pPr>
            <a:r>
              <a:rPr lang="en-US" sz="2000"/>
              <a:t>Выстроена в 1993-1994 по инициативе администрации области.</a:t>
            </a:r>
            <a:endParaRPr lang="ru-RU" sz="2000"/>
          </a:p>
          <a:p>
            <a:r>
              <a:rPr lang="ru-RU" sz="2000" b="1"/>
              <a:t>1) Как она называется?</a:t>
            </a:r>
          </a:p>
          <a:p>
            <a:r>
              <a:rPr lang="ru-RU" sz="2000" b="1"/>
              <a:t>2) Где (в каком районе города) находится?</a:t>
            </a:r>
          </a:p>
          <a:p>
            <a:pPr>
              <a:spcBef>
                <a:spcPct val="30000"/>
              </a:spcBef>
            </a:pPr>
            <a:endParaRPr lang="ru-RU"/>
          </a:p>
        </p:txBody>
      </p:sp>
      <p:pic>
        <p:nvPicPr>
          <p:cNvPr id="88091" name="Picture 27" descr="2007_08_09_2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765175"/>
            <a:ext cx="4244975" cy="56594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0"/>
            <a:ext cx="8686800" cy="83820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Часовни 2.</a:t>
            </a:r>
          </a:p>
        </p:txBody>
      </p:sp>
      <p:sp>
        <p:nvSpPr>
          <p:cNvPr id="89112" name="AutoShape 2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89116" name="Picture 28" descr="2007_08_09_2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908050"/>
            <a:ext cx="4298950" cy="5732463"/>
          </a:xfrm>
          <a:prstGeom prst="rect">
            <a:avLst/>
          </a:prstGeom>
          <a:noFill/>
        </p:spPr>
      </p:pic>
      <p:sp>
        <p:nvSpPr>
          <p:cNvPr id="89117" name="Rectangle 29"/>
          <p:cNvSpPr>
            <a:spLocks noChangeArrowheads="1"/>
          </p:cNvSpPr>
          <p:nvPr/>
        </p:nvSpPr>
        <p:spPr bwMode="auto">
          <a:xfrm>
            <a:off x="4787900" y="908050"/>
            <a:ext cx="43561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/>
              <a:t>Часовня</a:t>
            </a:r>
            <a:r>
              <a:rPr lang="en-US" sz="2000"/>
              <a:t>-памятник погибшим шахтерам. </a:t>
            </a:r>
            <a:endParaRPr lang="ru-RU" sz="2000"/>
          </a:p>
          <a:p>
            <a:r>
              <a:rPr lang="en-US" sz="2000"/>
              <a:t>Выстроена в 1993-1994 по инициативе администрации области.</a:t>
            </a:r>
            <a:endParaRPr lang="ru-RU" sz="2000"/>
          </a:p>
          <a:p>
            <a:r>
              <a:rPr lang="ru-RU" sz="2000" b="1"/>
              <a:t>1) Как она называется?</a:t>
            </a:r>
          </a:p>
          <a:p>
            <a:r>
              <a:rPr lang="ru-RU" sz="2000" b="1"/>
              <a:t>2) Где (в каком районе города) находится?</a:t>
            </a:r>
          </a:p>
          <a:p>
            <a:endParaRPr lang="ru-RU" sz="2000" b="1"/>
          </a:p>
          <a:p>
            <a:r>
              <a:rPr lang="en-US" sz="2000" b="1">
                <a:solidFill>
                  <a:srgbClr val="FF0000"/>
                </a:solidFill>
              </a:rPr>
              <a:t>Часовня иконы Бож</a:t>
            </a:r>
            <a:r>
              <a:rPr lang="ru-RU" sz="2000" b="1">
                <a:solidFill>
                  <a:srgbClr val="FF0000"/>
                </a:solidFill>
              </a:rPr>
              <a:t>ь</a:t>
            </a:r>
            <a:r>
              <a:rPr lang="en-US" sz="2000" b="1">
                <a:solidFill>
                  <a:srgbClr val="FF0000"/>
                </a:solidFill>
              </a:rPr>
              <a:t>ей матери </a:t>
            </a:r>
            <a:endParaRPr lang="ru-RU" sz="2000" b="1">
              <a:solidFill>
                <a:srgbClr val="FF0000"/>
              </a:solidFill>
            </a:endParaRPr>
          </a:p>
          <a:p>
            <a:r>
              <a:rPr lang="ru-RU" sz="2000" b="1">
                <a:solidFill>
                  <a:srgbClr val="FF0000"/>
                </a:solidFill>
              </a:rPr>
              <a:t>«</a:t>
            </a:r>
            <a:r>
              <a:rPr lang="en-US" sz="2000" b="1">
                <a:solidFill>
                  <a:srgbClr val="FF0000"/>
                </a:solidFill>
              </a:rPr>
              <a:t>Всех скорбящих </a:t>
            </a:r>
            <a:r>
              <a:rPr lang="ru-RU" sz="2000" b="1">
                <a:solidFill>
                  <a:srgbClr val="FF0000"/>
                </a:solidFill>
              </a:rPr>
              <a:t>р</a:t>
            </a:r>
            <a:r>
              <a:rPr lang="en-US" sz="2000" b="1">
                <a:solidFill>
                  <a:srgbClr val="FF0000"/>
                </a:solidFill>
              </a:rPr>
              <a:t>адость</a:t>
            </a:r>
            <a:r>
              <a:rPr lang="ru-RU" sz="2000" b="1">
                <a:solidFill>
                  <a:srgbClr val="FF0000"/>
                </a:solidFill>
              </a:rPr>
              <a:t>»</a:t>
            </a:r>
          </a:p>
          <a:p>
            <a:endParaRPr lang="ru-RU" sz="2000" b="1">
              <a:solidFill>
                <a:srgbClr val="FF0000"/>
              </a:solidFill>
            </a:endParaRPr>
          </a:p>
          <a:p>
            <a:r>
              <a:rPr lang="ru-RU" sz="2000" b="1">
                <a:solidFill>
                  <a:srgbClr val="FF0000"/>
                </a:solidFill>
              </a:rPr>
              <a:t>Находится в Центральном р-не г.Кемерова</a:t>
            </a:r>
            <a:endParaRPr lang="en-US" sz="2000" b="1">
              <a:solidFill>
                <a:srgbClr val="FF0000"/>
              </a:solidFill>
            </a:endParaRPr>
          </a:p>
          <a:p>
            <a:endParaRPr lang="ru-RU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z="4000" smtClean="0">
                <a:solidFill>
                  <a:srgbClr val="FF6600"/>
                </a:solidFill>
              </a:rPr>
              <a:t>Достоприм-ти</a:t>
            </a:r>
            <a:r>
              <a:rPr lang="ru-RU" smtClean="0">
                <a:solidFill>
                  <a:srgbClr val="FF6600"/>
                </a:solidFill>
              </a:rPr>
              <a:t> Кемерова. Музеи 2.</a:t>
            </a:r>
          </a:p>
        </p:txBody>
      </p:sp>
      <p:pic>
        <p:nvPicPr>
          <p:cNvPr id="90117" name="Picture 5" descr="Кемеровский областной музей изобразительных искусст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196975"/>
            <a:ext cx="5080000" cy="3416300"/>
          </a:xfrm>
          <a:prstGeom prst="rect">
            <a:avLst/>
          </a:prstGeom>
          <a:noFill/>
        </p:spPr>
      </p:pic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5651500" y="1333500"/>
            <a:ext cx="3241675" cy="410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1) Как называется музей?</a:t>
            </a:r>
          </a:p>
          <a:p>
            <a:r>
              <a:rPr lang="ru-RU" sz="2400"/>
              <a:t>2) Где (в каком районе города) находится?</a:t>
            </a:r>
          </a:p>
          <a:p>
            <a:endParaRPr lang="ru-RU" sz="2400"/>
          </a:p>
          <a:p>
            <a:endParaRPr lang="ru-RU" sz="2400"/>
          </a:p>
          <a:p>
            <a:endParaRPr lang="ru-RU" sz="2400"/>
          </a:p>
          <a:p>
            <a:endParaRPr lang="ru-RU" sz="2400"/>
          </a:p>
          <a:p>
            <a:endParaRPr lang="ru-RU" sz="2400"/>
          </a:p>
          <a:p>
            <a:endParaRPr lang="ru-RU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838200"/>
          </a:xfrm>
        </p:spPr>
        <p:txBody>
          <a:bodyPr anchorCtr="0"/>
          <a:lstStyle/>
          <a:p>
            <a:pPr eaLnBrk="1" hangingPunct="1"/>
            <a:r>
              <a:rPr lang="ru-RU" sz="4000" smtClean="0">
                <a:solidFill>
                  <a:srgbClr val="FF6600"/>
                </a:solidFill>
              </a:rPr>
              <a:t>Достоприм-ти</a:t>
            </a:r>
            <a:r>
              <a:rPr lang="ru-RU" smtClean="0">
                <a:solidFill>
                  <a:srgbClr val="FF6600"/>
                </a:solidFill>
              </a:rPr>
              <a:t> Кемерова. Музеи 2.</a:t>
            </a:r>
          </a:p>
        </p:txBody>
      </p:sp>
      <p:sp>
        <p:nvSpPr>
          <p:cNvPr id="911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91142" name="Picture 6" descr="Кемеровский областной музей изобразительных искусств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1268413"/>
            <a:ext cx="5080000" cy="3416300"/>
          </a:xfrm>
          <a:prstGeom prst="rect">
            <a:avLst/>
          </a:prstGeom>
          <a:noFill/>
        </p:spPr>
      </p:pic>
      <p:sp>
        <p:nvSpPr>
          <p:cNvPr id="91143" name="Rectangle 7"/>
          <p:cNvSpPr>
            <a:spLocks noChangeArrowheads="1"/>
          </p:cNvSpPr>
          <p:nvPr/>
        </p:nvSpPr>
        <p:spPr bwMode="auto">
          <a:xfrm>
            <a:off x="5651500" y="3140075"/>
            <a:ext cx="34925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 b="1">
                <a:solidFill>
                  <a:srgbClr val="FF0000"/>
                </a:solidFill>
              </a:rPr>
              <a:t>Кемеровский областной музей изобразительных искусств</a:t>
            </a:r>
          </a:p>
          <a:p>
            <a:r>
              <a:rPr lang="ru-RU" sz="2400" b="1">
                <a:solidFill>
                  <a:srgbClr val="FF0000"/>
                </a:solidFill>
              </a:rPr>
              <a:t>Находится в Центральном р-не на пр.Советском.</a:t>
            </a:r>
          </a:p>
        </p:txBody>
      </p:sp>
      <p:sp>
        <p:nvSpPr>
          <p:cNvPr id="91144" name="Rectangle 8"/>
          <p:cNvSpPr>
            <a:spLocks noChangeArrowheads="1"/>
          </p:cNvSpPr>
          <p:nvPr/>
        </p:nvSpPr>
        <p:spPr bwMode="auto">
          <a:xfrm>
            <a:off x="5651500" y="1196975"/>
            <a:ext cx="331311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400"/>
              <a:t>1) Как называется музей?</a:t>
            </a:r>
          </a:p>
          <a:p>
            <a:r>
              <a:rPr lang="ru-RU" sz="2400"/>
              <a:t>2) Где (в каком районе города) находится?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Собор.</a:t>
            </a:r>
          </a:p>
        </p:txBody>
      </p:sp>
      <p:pic>
        <p:nvPicPr>
          <p:cNvPr id="92185" name="Picture 25" descr="Собор Николая Чудотворца в Кировскомв Кемеро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4129088" cy="4740275"/>
          </a:xfrm>
          <a:prstGeom prst="rect">
            <a:avLst/>
          </a:prstGeom>
          <a:noFill/>
        </p:spPr>
      </p:pic>
      <p:sp>
        <p:nvSpPr>
          <p:cNvPr id="92186" name="Rectangle 26"/>
          <p:cNvSpPr>
            <a:spLocks noChangeArrowheads="1"/>
          </p:cNvSpPr>
          <p:nvPr/>
        </p:nvSpPr>
        <p:spPr bwMode="auto">
          <a:xfrm>
            <a:off x="4067175" y="549275"/>
            <a:ext cx="5076825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/>
            <a:r>
              <a:rPr lang="ru-RU" sz="1800" b="1"/>
              <a:t>Первый собор в Кемерово.</a:t>
            </a:r>
          </a:p>
          <a:p>
            <a:pPr marL="342900" indent="-342900"/>
            <a:r>
              <a:rPr lang="en-US" sz="1800"/>
              <a:t>Первая Никольская деревянная</a:t>
            </a:r>
            <a:r>
              <a:rPr lang="ru-RU" sz="1800"/>
              <a:t> </a:t>
            </a:r>
          </a:p>
          <a:p>
            <a:pPr marL="342900" indent="-342900"/>
            <a:r>
              <a:rPr lang="en-US" sz="1800"/>
              <a:t>церковь в с. Усть-Искитимское</a:t>
            </a:r>
            <a:endParaRPr lang="ru-RU" sz="1800"/>
          </a:p>
          <a:p>
            <a:pPr marL="342900" indent="-342900"/>
            <a:r>
              <a:rPr lang="en-US" sz="1800"/>
              <a:t>известна с 1846, </a:t>
            </a:r>
            <a:endParaRPr lang="ru-RU" sz="1800"/>
          </a:p>
          <a:p>
            <a:pPr marL="342900" indent="-342900"/>
            <a:r>
              <a:rPr lang="en-US" sz="1800"/>
              <a:t>в XIX в. выстроена новая, </a:t>
            </a:r>
            <a:endParaRPr lang="ru-RU" sz="1800"/>
          </a:p>
          <a:p>
            <a:pPr marL="342900" indent="-342900"/>
            <a:r>
              <a:rPr lang="en-US" sz="1800"/>
              <a:t>в 1913 расширена</a:t>
            </a:r>
            <a:r>
              <a:rPr lang="ru-RU" sz="1800"/>
              <a:t>, </a:t>
            </a:r>
          </a:p>
          <a:p>
            <a:pPr marL="342900" indent="-342900"/>
            <a:r>
              <a:rPr lang="ru-RU" sz="1800"/>
              <a:t>в</a:t>
            </a:r>
            <a:r>
              <a:rPr lang="en-US" sz="1800"/>
              <a:t> 1919 разрушена</a:t>
            </a:r>
            <a:r>
              <a:rPr lang="ru-RU" sz="1800"/>
              <a:t>,</a:t>
            </a:r>
            <a:r>
              <a:rPr lang="en-US" sz="1800"/>
              <a:t> </a:t>
            </a:r>
            <a:endParaRPr lang="ru-RU" sz="1800"/>
          </a:p>
          <a:p>
            <a:pPr marL="342900" indent="-342900"/>
            <a:r>
              <a:rPr lang="en-US" sz="1800"/>
              <a:t>в 1920-х </a:t>
            </a:r>
            <a:r>
              <a:rPr lang="ru-RU" sz="1800"/>
              <a:t>н</a:t>
            </a:r>
            <a:r>
              <a:rPr lang="en-US" sz="1800"/>
              <a:t>а средства прихожан вновь</a:t>
            </a:r>
            <a:r>
              <a:rPr lang="ru-RU" sz="1800"/>
              <a:t> </a:t>
            </a:r>
            <a:r>
              <a:rPr lang="en-US" sz="1800"/>
              <a:t>построена, </a:t>
            </a:r>
            <a:endParaRPr lang="ru-RU" sz="1800"/>
          </a:p>
          <a:p>
            <a:pPr marL="342900" indent="-342900"/>
            <a:r>
              <a:rPr lang="en-US" sz="1800"/>
              <a:t>в 1939 закрыта, </a:t>
            </a:r>
            <a:endParaRPr lang="ru-RU" sz="1800"/>
          </a:p>
          <a:p>
            <a:pPr marL="342900" indent="-342900"/>
            <a:r>
              <a:rPr lang="en-US" sz="1800"/>
              <a:t>в 1945 возвращена</a:t>
            </a:r>
            <a:r>
              <a:rPr lang="ru-RU" sz="1800"/>
              <a:t> </a:t>
            </a:r>
            <a:r>
              <a:rPr lang="en-US" sz="1800"/>
              <a:t>верующим. </a:t>
            </a:r>
            <a:endParaRPr lang="ru-RU" sz="1800"/>
          </a:p>
          <a:p>
            <a:pPr marL="342900" indent="-342900"/>
            <a:r>
              <a:rPr lang="en-US" sz="1800"/>
              <a:t>В 1987 церковь получила статус</a:t>
            </a:r>
            <a:endParaRPr lang="ru-RU" sz="1800"/>
          </a:p>
          <a:p>
            <a:pPr marL="342900" indent="-342900"/>
            <a:r>
              <a:rPr lang="en-US" sz="1800"/>
              <a:t>собора.</a:t>
            </a:r>
            <a:r>
              <a:rPr lang="ru-RU" sz="1800"/>
              <a:t> </a:t>
            </a:r>
            <a:r>
              <a:rPr lang="en-US" sz="1800"/>
              <a:t> </a:t>
            </a:r>
            <a:endParaRPr lang="ru-RU" sz="1800"/>
          </a:p>
          <a:p>
            <a:pPr marL="342900" indent="-342900"/>
            <a:r>
              <a:rPr lang="ru-RU" sz="2400"/>
              <a:t>Как называется собор? </a:t>
            </a:r>
          </a:p>
          <a:p>
            <a:pPr marL="342900" indent="-342900"/>
            <a:r>
              <a:rPr lang="ru-RU" sz="2400"/>
              <a:t>Где (в каком р-не города) находится?                                                  </a:t>
            </a:r>
            <a:endParaRPr lang="en-US" sz="24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Достоприм-ти</a:t>
            </a:r>
            <a:r>
              <a:rPr lang="ru-RU" sz="4000" smtClean="0">
                <a:solidFill>
                  <a:srgbClr val="FF6600"/>
                </a:solidFill>
              </a:rPr>
              <a:t> Кемерова. Собор.</a:t>
            </a:r>
          </a:p>
        </p:txBody>
      </p:sp>
      <p:sp>
        <p:nvSpPr>
          <p:cNvPr id="93208" name="AutoShape 2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93210" name="Rectangle 26"/>
          <p:cNvSpPr>
            <a:spLocks noChangeArrowheads="1"/>
          </p:cNvSpPr>
          <p:nvPr/>
        </p:nvSpPr>
        <p:spPr bwMode="auto">
          <a:xfrm>
            <a:off x="4067175" y="757238"/>
            <a:ext cx="5076825" cy="536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/>
            <a:r>
              <a:rPr lang="ru-RU" sz="2000" b="1"/>
              <a:t>Первый собор в Кемерово.</a:t>
            </a:r>
          </a:p>
          <a:p>
            <a:pPr marL="342900" indent="-342900"/>
            <a:r>
              <a:rPr lang="en-US" sz="1800"/>
              <a:t>Первая Никольская деревянная</a:t>
            </a:r>
            <a:r>
              <a:rPr lang="ru-RU" sz="1800"/>
              <a:t> </a:t>
            </a:r>
          </a:p>
          <a:p>
            <a:pPr marL="342900" indent="-342900"/>
            <a:r>
              <a:rPr lang="en-US" sz="1800"/>
              <a:t>церковь в с. Усть-Искитимское</a:t>
            </a:r>
            <a:endParaRPr lang="ru-RU" sz="1800"/>
          </a:p>
          <a:p>
            <a:pPr marL="342900" indent="-342900"/>
            <a:r>
              <a:rPr lang="en-US" sz="1800"/>
              <a:t>известна с 1846, </a:t>
            </a:r>
            <a:endParaRPr lang="ru-RU" sz="1800"/>
          </a:p>
          <a:p>
            <a:pPr marL="342900" indent="-342900"/>
            <a:r>
              <a:rPr lang="en-US" sz="1800"/>
              <a:t>в XIX в. выстроена новая, </a:t>
            </a:r>
            <a:endParaRPr lang="ru-RU" sz="1800"/>
          </a:p>
          <a:p>
            <a:pPr marL="342900" indent="-342900"/>
            <a:r>
              <a:rPr lang="en-US" sz="1800"/>
              <a:t>в 1913 расширена</a:t>
            </a:r>
            <a:r>
              <a:rPr lang="ru-RU" sz="1800"/>
              <a:t>, </a:t>
            </a:r>
          </a:p>
          <a:p>
            <a:pPr marL="342900" indent="-342900"/>
            <a:r>
              <a:rPr lang="ru-RU" sz="1800"/>
              <a:t>в</a:t>
            </a:r>
            <a:r>
              <a:rPr lang="en-US" sz="1800"/>
              <a:t> 1919 разрушена</a:t>
            </a:r>
            <a:r>
              <a:rPr lang="ru-RU" sz="1800"/>
              <a:t>,</a:t>
            </a:r>
            <a:r>
              <a:rPr lang="en-US" sz="1800"/>
              <a:t> </a:t>
            </a:r>
            <a:endParaRPr lang="ru-RU" sz="1800"/>
          </a:p>
          <a:p>
            <a:pPr marL="342900" indent="-342900"/>
            <a:r>
              <a:rPr lang="en-US" sz="1800"/>
              <a:t>в 1920-х </a:t>
            </a:r>
            <a:r>
              <a:rPr lang="ru-RU" sz="1800"/>
              <a:t>н</a:t>
            </a:r>
            <a:r>
              <a:rPr lang="en-US" sz="1800"/>
              <a:t>а средства прихожан вновь</a:t>
            </a:r>
            <a:endParaRPr lang="ru-RU" sz="1800"/>
          </a:p>
          <a:p>
            <a:pPr marL="342900" indent="-342900"/>
            <a:r>
              <a:rPr lang="en-US" sz="1800"/>
              <a:t>построена, </a:t>
            </a:r>
            <a:endParaRPr lang="ru-RU" sz="1800"/>
          </a:p>
          <a:p>
            <a:pPr marL="342900" indent="-342900"/>
            <a:r>
              <a:rPr lang="en-US" sz="1800"/>
              <a:t>в 1939 закрыта, </a:t>
            </a:r>
            <a:endParaRPr lang="ru-RU" sz="1800"/>
          </a:p>
          <a:p>
            <a:pPr marL="342900" indent="-342900"/>
            <a:r>
              <a:rPr lang="en-US" sz="1800"/>
              <a:t>в 1945 возвращена</a:t>
            </a:r>
            <a:r>
              <a:rPr lang="ru-RU" sz="1800"/>
              <a:t> </a:t>
            </a:r>
            <a:r>
              <a:rPr lang="en-US" sz="1800"/>
              <a:t>верующим. </a:t>
            </a:r>
            <a:endParaRPr lang="ru-RU" sz="1800"/>
          </a:p>
          <a:p>
            <a:pPr marL="342900" indent="-342900"/>
            <a:r>
              <a:rPr lang="en-US" sz="1800"/>
              <a:t>В 1987 церковь получила статус</a:t>
            </a:r>
            <a:endParaRPr lang="ru-RU" sz="1800"/>
          </a:p>
          <a:p>
            <a:pPr marL="342900" indent="-342900"/>
            <a:r>
              <a:rPr lang="en-US" sz="1800"/>
              <a:t>собора.</a:t>
            </a:r>
            <a:r>
              <a:rPr lang="ru-RU" sz="1800"/>
              <a:t> </a:t>
            </a:r>
            <a:r>
              <a:rPr lang="en-US"/>
              <a:t> </a:t>
            </a:r>
            <a:endParaRPr lang="ru-RU"/>
          </a:p>
          <a:p>
            <a:pPr marL="342900" indent="-342900">
              <a:buFontTx/>
              <a:buAutoNum type="arabicParenR"/>
            </a:pPr>
            <a:r>
              <a:rPr lang="ru-RU" sz="2400">
                <a:solidFill>
                  <a:srgbClr val="FF0000"/>
                </a:solidFill>
              </a:rPr>
              <a:t>Собор Николая Чудотворца</a:t>
            </a:r>
          </a:p>
          <a:p>
            <a:pPr marL="342900" indent="-342900">
              <a:buFontTx/>
              <a:buAutoNum type="arabicParenR"/>
            </a:pPr>
            <a:r>
              <a:rPr lang="ru-RU" sz="2400">
                <a:solidFill>
                  <a:srgbClr val="FF0000"/>
                </a:solidFill>
              </a:rPr>
              <a:t>в Кировском р-не Кемерова.</a:t>
            </a:r>
          </a:p>
          <a:p>
            <a:pPr marL="342900" indent="-342900"/>
            <a:endParaRPr lang="en-US" sz="2400">
              <a:solidFill>
                <a:srgbClr val="FF0000"/>
              </a:solidFill>
            </a:endParaRPr>
          </a:p>
        </p:txBody>
      </p:sp>
      <p:pic>
        <p:nvPicPr>
          <p:cNvPr id="93211" name="Picture 27" descr="Собор Николая Чудотворца в Кировскомв Кемеров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92150"/>
            <a:ext cx="4129088" cy="47402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1.</a:t>
            </a:r>
            <a:endParaRPr lang="ru-RU" sz="4000" smtClean="0">
              <a:solidFill>
                <a:srgbClr val="FF6600"/>
              </a:solidFill>
            </a:endParaRP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80175" cy="5699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b="1" smtClean="0"/>
              <a:t> </a:t>
            </a:r>
            <a:r>
              <a:rPr lang="ru-RU" sz="2000" smtClean="0">
                <a:effectLst/>
              </a:rPr>
              <a:t>Город расположен на левом берегу реки Кии,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 при пересечении её с Транссибирской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 магистралью, «золотые ворота Кузбасса».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На месте селькупского стойбища в 1697 году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 было основано </a:t>
            </a:r>
            <a:r>
              <a:rPr lang="ru-RU" sz="2000" b="1" smtClean="0">
                <a:effectLst/>
              </a:rPr>
              <a:t>село Кийское</a:t>
            </a:r>
            <a:r>
              <a:rPr lang="ru-RU" sz="2000" smtClean="0">
                <a:effectLst/>
              </a:rPr>
              <a:t>, которое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6 декабря </a:t>
            </a:r>
            <a:r>
              <a:rPr lang="ru-RU" sz="2000" b="1" smtClean="0">
                <a:effectLst/>
              </a:rPr>
              <a:t>1856</a:t>
            </a:r>
            <a:r>
              <a:rPr lang="ru-RU" sz="2000" smtClean="0">
                <a:effectLst/>
              </a:rPr>
              <a:t> года преобразовано в </a:t>
            </a:r>
            <a:r>
              <a:rPr lang="ru-RU" sz="2000" b="1" smtClean="0">
                <a:effectLst/>
              </a:rPr>
              <a:t>город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Кийский, а он 11 июня </a:t>
            </a:r>
            <a:r>
              <a:rPr lang="ru-RU" sz="2000" b="1" smtClean="0">
                <a:effectLst/>
              </a:rPr>
              <a:t>1857</a:t>
            </a:r>
            <a:r>
              <a:rPr lang="ru-RU" sz="2000" smtClean="0">
                <a:effectLst/>
              </a:rPr>
              <a:t> года был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effectLst/>
              </a:rPr>
              <a:t>переименован</a:t>
            </a:r>
            <a:r>
              <a:rPr lang="ru-RU" sz="2000" smtClean="0">
                <a:effectLst/>
              </a:rPr>
              <a:t> в честь императрицы Марии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effectLst/>
              </a:rPr>
              <a:t>Фёдоровны (жены Александра</a:t>
            </a:r>
            <a:r>
              <a:rPr lang="en-US" sz="2000" smtClean="0">
                <a:effectLst/>
              </a:rPr>
              <a:t> II)</a:t>
            </a:r>
            <a:r>
              <a:rPr lang="ru-RU" sz="2000" smtClean="0">
                <a:effectLst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effectLst/>
              </a:rPr>
              <a:t>НАЗОВИТЕ ГОРОД</a:t>
            </a:r>
          </a:p>
          <a:p>
            <a:pPr algn="ctr" eaLnBrk="1" hangingPunct="1">
              <a:buFont typeface="Wingdings" pitchFamily="2" charset="2"/>
              <a:buNone/>
            </a:pPr>
            <a:endParaRPr lang="ru-RU" sz="2000" smtClean="0">
              <a:effectLst/>
            </a:endParaRPr>
          </a:p>
        </p:txBody>
      </p:sp>
      <p:pic>
        <p:nvPicPr>
          <p:cNvPr id="94214" name="Picture 6" descr="Мариинс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92150"/>
            <a:ext cx="2290763" cy="2520950"/>
          </a:xfrm>
          <a:prstGeom prst="rect">
            <a:avLst/>
          </a:prstGeom>
          <a:noFill/>
        </p:spPr>
      </p:pic>
      <p:pic>
        <p:nvPicPr>
          <p:cNvPr id="94216" name="Picture 8" descr="0_5a2dc_78b217ec_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860800"/>
            <a:ext cx="2227263" cy="2663825"/>
          </a:xfrm>
          <a:prstGeom prst="rect">
            <a:avLst/>
          </a:prstGeom>
          <a:noFill/>
        </p:spPr>
      </p:pic>
      <p:pic>
        <p:nvPicPr>
          <p:cNvPr id="94218" name="Picture 10" descr="Mariinsk-muzej-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00338" y="4581525"/>
            <a:ext cx="3659187" cy="1957388"/>
          </a:xfrm>
          <a:prstGeom prst="rect">
            <a:avLst/>
          </a:prstGeom>
          <a:noFill/>
        </p:spPr>
      </p:pic>
      <p:pic>
        <p:nvPicPr>
          <p:cNvPr id="94219" name="Picture 11" descr="Мариинс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92150"/>
            <a:ext cx="2290763" cy="2520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1.</a:t>
            </a:r>
          </a:p>
        </p:txBody>
      </p:sp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1763713" y="765175"/>
            <a:ext cx="72009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18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9523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237288"/>
            <a:ext cx="9001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95241" name="Picture 9" descr="Мариин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549275"/>
            <a:ext cx="2290762" cy="2520950"/>
          </a:xfrm>
          <a:prstGeom prst="rect">
            <a:avLst/>
          </a:prstGeom>
          <a:noFill/>
        </p:spPr>
      </p:pic>
      <p:pic>
        <p:nvPicPr>
          <p:cNvPr id="95242" name="Picture 10" descr="0_5a2dc_78b217ec_X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44900"/>
            <a:ext cx="2227263" cy="2663825"/>
          </a:xfrm>
          <a:prstGeom prst="rect">
            <a:avLst/>
          </a:prstGeom>
          <a:noFill/>
        </p:spPr>
      </p:pic>
      <p:pic>
        <p:nvPicPr>
          <p:cNvPr id="95244" name="Picture 12" descr="Mariinsk-muzej-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38" y="4365625"/>
            <a:ext cx="3659187" cy="1957388"/>
          </a:xfrm>
          <a:prstGeom prst="rect">
            <a:avLst/>
          </a:prstGeom>
          <a:noFill/>
        </p:spPr>
      </p:pic>
      <p:sp>
        <p:nvSpPr>
          <p:cNvPr id="95245" name="Rectangle 13"/>
          <p:cNvSpPr>
            <a:spLocks noChangeArrowheads="1"/>
          </p:cNvSpPr>
          <p:nvPr/>
        </p:nvSpPr>
        <p:spPr bwMode="auto">
          <a:xfrm>
            <a:off x="2484438" y="549275"/>
            <a:ext cx="6480175" cy="474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/>
              <a:t>Город расположен на левом берегу реки Кии,</a:t>
            </a:r>
          </a:p>
          <a:p>
            <a:r>
              <a:rPr lang="ru-RU" sz="2000"/>
              <a:t> при пересечении её с Транссибирской</a:t>
            </a:r>
          </a:p>
          <a:p>
            <a:r>
              <a:rPr lang="ru-RU" sz="2000"/>
              <a:t> магистралью, «золотые ворота Кузбасса».</a:t>
            </a:r>
          </a:p>
          <a:p>
            <a:r>
              <a:rPr lang="ru-RU" sz="2000"/>
              <a:t>На месте селькупского стойбища в 1697 году</a:t>
            </a:r>
          </a:p>
          <a:p>
            <a:r>
              <a:rPr lang="ru-RU" sz="2000"/>
              <a:t> было основано </a:t>
            </a:r>
            <a:r>
              <a:rPr lang="ru-RU" sz="2000" b="1"/>
              <a:t>село Кийское</a:t>
            </a:r>
            <a:r>
              <a:rPr lang="ru-RU" sz="2000"/>
              <a:t>, которое</a:t>
            </a:r>
          </a:p>
          <a:p>
            <a:r>
              <a:rPr lang="ru-RU" sz="2000"/>
              <a:t>6 декабря </a:t>
            </a:r>
            <a:r>
              <a:rPr lang="ru-RU" sz="2000" b="1"/>
              <a:t>1856</a:t>
            </a:r>
            <a:r>
              <a:rPr lang="ru-RU" sz="2000"/>
              <a:t> года преобразовано в </a:t>
            </a:r>
            <a:r>
              <a:rPr lang="ru-RU" sz="2000" b="1"/>
              <a:t>город</a:t>
            </a:r>
          </a:p>
          <a:p>
            <a:r>
              <a:rPr lang="ru-RU" sz="2000"/>
              <a:t>Кийский, а он 11 июня </a:t>
            </a:r>
            <a:r>
              <a:rPr lang="ru-RU" sz="2000" b="1"/>
              <a:t>1857</a:t>
            </a:r>
            <a:r>
              <a:rPr lang="ru-RU" sz="2000"/>
              <a:t> года был </a:t>
            </a:r>
          </a:p>
          <a:p>
            <a:r>
              <a:rPr lang="ru-RU" sz="2000" b="1"/>
              <a:t>переименован</a:t>
            </a:r>
            <a:r>
              <a:rPr lang="ru-RU" sz="2000"/>
              <a:t> в честь императрицы Марии</a:t>
            </a:r>
          </a:p>
          <a:p>
            <a:r>
              <a:rPr lang="ru-RU" sz="2000"/>
              <a:t>Фёдоровны (жены Александра</a:t>
            </a:r>
            <a:r>
              <a:rPr lang="en-US" sz="2000"/>
              <a:t> II)</a:t>
            </a:r>
            <a:r>
              <a:rPr lang="ru-RU" sz="2000"/>
              <a:t>.</a:t>
            </a: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000" b="1"/>
              <a:t>НАЗОВИТЕ ГОРОД</a:t>
            </a:r>
          </a:p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ru-RU" sz="2000" b="1"/>
              <a:t>		</a:t>
            </a:r>
            <a:r>
              <a:rPr lang="ru-RU" sz="2800" b="1">
                <a:solidFill>
                  <a:srgbClr val="FF0000"/>
                </a:solidFill>
              </a:rPr>
              <a:t>МАРИИНСК</a:t>
            </a:r>
          </a:p>
          <a:p>
            <a:endParaRPr lang="ru-RU" sz="2800">
              <a:solidFill>
                <a:srgbClr val="FF0000"/>
              </a:solidFill>
            </a:endParaRPr>
          </a:p>
          <a:p>
            <a:endParaRPr lang="ru-RU" sz="2000"/>
          </a:p>
          <a:p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2.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01888" y="620713"/>
            <a:ext cx="6742112" cy="51958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Самый крупный железнодорожный узел на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Транссибирской магистрали в нашей области.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В городе действует техникум железнодорожного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Транспорта, областная кадетская школа-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интернат железнодорожников, проф. училище.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u="sng" smtClean="0"/>
              <a:t>Достопримечательности:</a:t>
            </a:r>
          </a:p>
          <a:p>
            <a:pPr eaLnBrk="1" hangingPunct="1">
              <a:buFontTx/>
              <a:buChar char="•"/>
            </a:pPr>
            <a:r>
              <a:rPr lang="ru-RU" sz="2000" smtClean="0"/>
              <a:t>Памятник жертвам политических репрессий;</a:t>
            </a:r>
          </a:p>
          <a:p>
            <a:pPr eaLnBrk="1" hangingPunct="1">
              <a:buFontTx/>
              <a:buChar char="•"/>
            </a:pPr>
            <a:r>
              <a:rPr lang="ru-RU" sz="2000" smtClean="0"/>
              <a:t>Церковь Св. Андрея Критского;</a:t>
            </a:r>
          </a:p>
          <a:p>
            <a:pPr eaLnBrk="1" hangingPunct="1">
              <a:buFontTx/>
              <a:buChar char="•"/>
            </a:pPr>
            <a:r>
              <a:rPr lang="ru-RU" sz="2000" smtClean="0"/>
              <a:t>ж/д вокзал (в 1897г и 1900г проезжал В.И.Ленин, направляясь в ссылку);</a:t>
            </a:r>
          </a:p>
          <a:p>
            <a:pPr eaLnBrk="1" hangingPunct="1">
              <a:buFontTx/>
              <a:buChar char="•"/>
            </a:pPr>
            <a:r>
              <a:rPr lang="ru-RU" sz="2000" smtClean="0"/>
              <a:t>Локомотивное депо (работал Кржижановский, выступал С.М.Киров).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effectLst/>
              </a:rPr>
              <a:t>			</a:t>
            </a:r>
            <a:r>
              <a:rPr lang="ru-RU" sz="2400" b="1" smtClean="0">
                <a:effectLst/>
              </a:rPr>
              <a:t>НАЗОВИТЕ ГОРОД</a:t>
            </a:r>
            <a:endParaRPr lang="ru-RU" sz="2400" smtClean="0"/>
          </a:p>
          <a:p>
            <a:pPr eaLnBrk="1" hangingPunct="1">
              <a:buFontTx/>
              <a:buChar char="•"/>
            </a:pPr>
            <a:endParaRPr lang="ru-RU" sz="2000" smtClean="0"/>
          </a:p>
        </p:txBody>
      </p:sp>
      <p:pic>
        <p:nvPicPr>
          <p:cNvPr id="96265" name="Picture 9" descr="Тайга - коп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1905000" cy="2663825"/>
          </a:xfrm>
          <a:prstGeom prst="rect">
            <a:avLst/>
          </a:prstGeom>
          <a:noFill/>
        </p:spPr>
      </p:pic>
      <p:pic>
        <p:nvPicPr>
          <p:cNvPr id="96267" name="Picture 11" descr="1306226954_tajga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868863"/>
            <a:ext cx="3527425" cy="1755775"/>
          </a:xfrm>
          <a:prstGeom prst="rect">
            <a:avLst/>
          </a:prstGeom>
          <a:noFill/>
        </p:spPr>
      </p:pic>
      <p:pic>
        <p:nvPicPr>
          <p:cNvPr id="96270" name="Picture 14" descr="Тайга - коп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1905000" cy="2663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549275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2.</a:t>
            </a:r>
          </a:p>
        </p:txBody>
      </p:sp>
      <p:sp>
        <p:nvSpPr>
          <p:cNvPr id="97289" name="AutoShape 10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sp>
        <p:nvSpPr>
          <p:cNvPr id="95242" name="Rectangle 11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184150" cy="579438"/>
          </a:xfrm>
        </p:spPr>
        <p:txBody>
          <a:bodyPr wrap="none" anchor="ctr">
            <a:spAutoFit/>
          </a:bodyPr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</a:pPr>
            <a:endParaRPr lang="ru-RU" sz="1200" b="1" smtClean="0">
              <a:cs typeface="Times New Roman" pitchFamily="18" charset="0"/>
            </a:endParaRPr>
          </a:p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</a:pPr>
            <a:endParaRPr lang="ru-RU" sz="200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7292" name="Rectangle 12"/>
          <p:cNvSpPr>
            <a:spLocks noChangeArrowheads="1"/>
          </p:cNvSpPr>
          <p:nvPr/>
        </p:nvSpPr>
        <p:spPr bwMode="auto">
          <a:xfrm>
            <a:off x="2339975" y="549275"/>
            <a:ext cx="6624638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Самый крупный железнодорожный узел на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Транссибирской магистрали в нашей области.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В городе действует техникум железнодорожного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Транспорта, областная кадетская школа-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интернат железнодорожников, проф. училище.</a:t>
            </a:r>
          </a:p>
          <a:p>
            <a:r>
              <a:rPr lang="ru-RU" sz="2000" u="sng">
                <a:effectLst>
                  <a:outerShdw blurRad="38100" dist="38100" dir="2700000" algn="tl">
                    <a:srgbClr val="FFFFFF"/>
                  </a:outerShdw>
                </a:effectLst>
              </a:rPr>
              <a:t>Достопримечательности: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*Памятник жертвам политических репрессий;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*Церковь Св. Андрея Критского;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*ж/д вокзал (в 1897г и 1900г проезжал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 В.И.Ленин, направляясь в ссылку);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*Локомотивное депо (работал Кржижановский,</a:t>
            </a:r>
          </a:p>
          <a:p>
            <a:r>
              <a:rPr lang="ru-RU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 выступал С.М.Киров).</a:t>
            </a:r>
          </a:p>
          <a:p>
            <a:r>
              <a:rPr lang="ru-RU" sz="2400" b="1"/>
              <a:t>		НАЗОВИТЕ ГОРОД</a:t>
            </a:r>
          </a:p>
          <a:p>
            <a:r>
              <a:rPr lang="ru-RU" sz="2400" b="1"/>
              <a:t>		</a:t>
            </a:r>
            <a:r>
              <a:rPr lang="ru-RU" sz="2800" b="1">
                <a:solidFill>
                  <a:srgbClr val="FF0000"/>
                </a:solidFill>
              </a:rPr>
              <a:t>ТАЙГА</a:t>
            </a:r>
          </a:p>
          <a:p>
            <a:endParaRPr lang="ru-RU" sz="280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97294" name="Picture 14" descr="Тайга - копи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88913"/>
            <a:ext cx="2008187" cy="2808287"/>
          </a:xfrm>
          <a:prstGeom prst="rect">
            <a:avLst/>
          </a:prstGeom>
          <a:noFill/>
        </p:spPr>
      </p:pic>
      <p:pic>
        <p:nvPicPr>
          <p:cNvPr id="97295" name="Picture 15" descr="1306226954_tajga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868863"/>
            <a:ext cx="3527425" cy="175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3.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30962" cy="5699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на слиянии рек Томи с Усой.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Раньше на месте города находились шорские улусы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Сыркаши, Карай, Косой Порог и Чульжан, в 40-х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годах 20в. при освоении Томусинского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каменноугольного района был построен посёлок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Ольжерас, который 20 марта 1951 г был отнесён к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категории рабочих, а 23 июня 1955г получил не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только статус города, но и новое имя.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u="sng" smtClean="0">
                <a:latin typeface="Arial" charset="0"/>
              </a:rPr>
              <a:t>Достопримечательности:</a:t>
            </a:r>
          </a:p>
          <a:p>
            <a:pPr eaLnBrk="1" hangingPunct="1">
              <a:buFontTx/>
              <a:buChar char="•"/>
            </a:pPr>
            <a:r>
              <a:rPr lang="ru-RU" sz="2000" smtClean="0">
                <a:latin typeface="Arial" charset="0"/>
              </a:rPr>
              <a:t>Мемориальный комплекс шахтёрской славы;</a:t>
            </a:r>
          </a:p>
          <a:p>
            <a:pPr eaLnBrk="1" hangingPunct="1">
              <a:buFontTx/>
              <a:buChar char="•"/>
            </a:pPr>
            <a:r>
              <a:rPr lang="ru-RU" sz="2000" smtClean="0">
                <a:latin typeface="Arial" charset="0"/>
              </a:rPr>
              <a:t>Горно-лыжный комплекс республиканского значения «Югус»;</a:t>
            </a:r>
          </a:p>
          <a:p>
            <a:pPr eaLnBrk="1" hangingPunct="1">
              <a:buFontTx/>
              <a:buChar char="•"/>
            </a:pPr>
            <a:r>
              <a:rPr lang="ru-RU" sz="2000" smtClean="0">
                <a:latin typeface="Arial" charset="0"/>
              </a:rPr>
              <a:t>Первый за Уралом дельтодром с подъёмником.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 smtClean="0">
                <a:effectLst/>
                <a:latin typeface="Arial" charset="0"/>
              </a:rPr>
              <a:t>    НАЗОВИТЕ ГОРОД</a:t>
            </a:r>
            <a:endParaRPr lang="ru-RU" sz="2400" smtClean="0">
              <a:latin typeface="Arial" charset="0"/>
            </a:endParaRPr>
          </a:p>
          <a:p>
            <a:pPr eaLnBrk="1" hangingPunct="1">
              <a:buFontTx/>
              <a:buChar char="•"/>
            </a:pPr>
            <a:endParaRPr lang="ru-RU" sz="2000" smtClean="0">
              <a:latin typeface="Arial" charset="0"/>
            </a:endParaRPr>
          </a:p>
        </p:txBody>
      </p:sp>
      <p:pic>
        <p:nvPicPr>
          <p:cNvPr id="98310" name="Picture 6" descr="0_22c1d_8ebb0ed5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57563"/>
            <a:ext cx="2305050" cy="3354387"/>
          </a:xfrm>
          <a:prstGeom prst="rect">
            <a:avLst/>
          </a:prstGeom>
          <a:noFill/>
        </p:spPr>
      </p:pic>
      <p:pic>
        <p:nvPicPr>
          <p:cNvPr id="98311" name="Picture 7" descr="Междуречен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2057400" cy="25193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3.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620713"/>
            <a:ext cx="6526212" cy="52673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на слиянии рек Томи с Усой.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Раньше на месте города находились шорские улусы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Сыркаши, Карай, Косой Порог и Чульжан, в 40-х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годах 20в. при освоении Томусинского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каменноугольного района был построен посёлок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Ольжерас, который 20 марта 1951 г был отнесён к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категории рабочих, а 23 июня 1955г получил не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только статус города, но и новое имя.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u="sng" smtClean="0">
                <a:latin typeface="Arial" charset="0"/>
              </a:rPr>
              <a:t>Достопримечательности: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ru-RU" sz="2000" smtClean="0">
                <a:latin typeface="Arial" charset="0"/>
              </a:rPr>
              <a:t>Мемориальный комплекс шахтёрской славы;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ru-RU" sz="2000" smtClean="0">
                <a:latin typeface="Arial" charset="0"/>
              </a:rPr>
              <a:t>Горно-лыжный комплекс республиканского значения «Югус»;</a:t>
            </a:r>
          </a:p>
          <a:p>
            <a:pPr eaLnBrk="1" hangingPunct="1">
              <a:lnSpc>
                <a:spcPct val="90000"/>
              </a:lnSpc>
              <a:buFontTx/>
              <a:buChar char="•"/>
            </a:pPr>
            <a:r>
              <a:rPr lang="ru-RU" sz="2000" smtClean="0">
                <a:latin typeface="Arial" charset="0"/>
              </a:rPr>
              <a:t>Первый за Уралом дельтодром с подъёмником.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 smtClean="0">
                <a:effectLst/>
                <a:latin typeface="Arial" charset="0"/>
              </a:rPr>
              <a:t>    НАЗОВИТЕ ГОРОД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    МЕЖДУРЕЧЕНСК</a:t>
            </a:r>
            <a:endParaRPr lang="ru-RU" b="1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1547813" y="692150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400">
              <a:latin typeface="Arial" charset="0"/>
            </a:endParaRPr>
          </a:p>
        </p:txBody>
      </p:sp>
      <p:sp>
        <p:nvSpPr>
          <p:cNvPr id="99334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165850"/>
            <a:ext cx="9715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99336" name="Picture 8" descr="Междуречен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404813"/>
            <a:ext cx="2057400" cy="2519362"/>
          </a:xfrm>
          <a:prstGeom prst="rect">
            <a:avLst/>
          </a:prstGeom>
          <a:noFill/>
        </p:spPr>
      </p:pic>
      <p:pic>
        <p:nvPicPr>
          <p:cNvPr id="99340" name="Picture 12" descr="0_22c1d_8ebb0ed5_X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357563"/>
            <a:ext cx="2305050" cy="3354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4.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11413" y="549275"/>
            <a:ext cx="6732587" cy="52673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1763 году в списках деревень Бочатской волости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Кузнецкого ведомства упоминается деревня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Кольчугинская</a:t>
            </a:r>
            <a:r>
              <a:rPr lang="ru-RU" sz="2000" smtClean="0">
                <a:latin typeface="Arial" charset="0"/>
              </a:rPr>
              <a:t>; в 1791 году управляющий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Салаирскими рудниками П.И.Шангин установил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наличие каменного угля в районе Кольчугино.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10 июля </a:t>
            </a:r>
            <a:r>
              <a:rPr lang="ru-RU" sz="2000" b="1" smtClean="0">
                <a:latin typeface="Arial" charset="0"/>
              </a:rPr>
              <a:t>1922г</a:t>
            </a:r>
            <a:r>
              <a:rPr lang="ru-RU" sz="2000" smtClean="0">
                <a:latin typeface="Arial" charset="0"/>
              </a:rPr>
              <a:t> постановлением ВЦИК посёлок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Кольчугино переименован в </a:t>
            </a:r>
            <a:r>
              <a:rPr lang="ru-RU" sz="2000" b="1" smtClean="0">
                <a:latin typeface="Arial" charset="0"/>
              </a:rPr>
              <a:t>Ленино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6 июня </a:t>
            </a:r>
            <a:r>
              <a:rPr lang="ru-RU" sz="2000" b="1" smtClean="0">
                <a:latin typeface="Arial" charset="0"/>
              </a:rPr>
              <a:t>1925г</a:t>
            </a:r>
            <a:r>
              <a:rPr lang="ru-RU" sz="2000" smtClean="0">
                <a:latin typeface="Arial" charset="0"/>
              </a:rPr>
              <a:t> посёлок Ленино преобразован </a:t>
            </a:r>
            <a:r>
              <a:rPr lang="ru-RU" sz="2000" b="1" smtClean="0">
                <a:latin typeface="Arial" charset="0"/>
              </a:rPr>
              <a:t>в город</a:t>
            </a:r>
            <a:r>
              <a:rPr lang="ru-RU" sz="2000" smtClean="0">
                <a:latin typeface="Arial" charset="0"/>
              </a:rPr>
              <a:t>.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на реке Ине, крупный центр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угольной промышленности, машиностроительной,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лёгкой, пищевой, строительной.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			</a:t>
            </a:r>
            <a:r>
              <a:rPr lang="ru-RU" sz="2400" b="1" smtClean="0">
                <a:effectLst/>
                <a:latin typeface="Arial" charset="0"/>
              </a:rPr>
              <a:t>НАЗОВИТЕ ГОРОД</a:t>
            </a:r>
            <a:endParaRPr lang="ru-RU" sz="2800" smtClean="0">
              <a:latin typeface="Arial" charset="0"/>
            </a:endParaRPr>
          </a:p>
        </p:txBody>
      </p:sp>
      <p:pic>
        <p:nvPicPr>
          <p:cNvPr id="100359" name="Picture 7" descr="0_3b302_ed69b1ec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643438"/>
            <a:ext cx="3779838" cy="2214562"/>
          </a:xfrm>
          <a:prstGeom prst="rect">
            <a:avLst/>
          </a:prstGeom>
          <a:noFill/>
        </p:spPr>
      </p:pic>
      <p:pic>
        <p:nvPicPr>
          <p:cNvPr id="100360" name="Picture 8" descr="Ленинск-Кузнецк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1905000" cy="2333625"/>
          </a:xfrm>
          <a:prstGeom prst="rect">
            <a:avLst/>
          </a:prstGeom>
          <a:noFill/>
        </p:spPr>
      </p:pic>
      <p:pic>
        <p:nvPicPr>
          <p:cNvPr id="100361" name="Picture 9" descr="Ленинск-Кузнецк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1905000" cy="2333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4.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68538" y="620713"/>
            <a:ext cx="6669087" cy="562768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1763 году в списках деревень Бочатской волости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Кузнецкого ведомства упоминается деревня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Кольчугинская</a:t>
            </a:r>
            <a:r>
              <a:rPr lang="ru-RU" sz="2000" smtClean="0">
                <a:latin typeface="Arial" charset="0"/>
              </a:rPr>
              <a:t>; в 1791 году управляющий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Салаирскими рудниками П.И.Шангин установил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наличие каменного угля в районе Кольчугино.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10 июля </a:t>
            </a:r>
            <a:r>
              <a:rPr lang="ru-RU" sz="2000" b="1" smtClean="0">
                <a:latin typeface="Arial" charset="0"/>
              </a:rPr>
              <a:t>1922г</a:t>
            </a:r>
            <a:r>
              <a:rPr lang="ru-RU" sz="2000" smtClean="0">
                <a:latin typeface="Arial" charset="0"/>
              </a:rPr>
              <a:t> постановлением ВЦИК посёлок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Кольчугино переименован в </a:t>
            </a:r>
            <a:r>
              <a:rPr lang="ru-RU" sz="2000" b="1" smtClean="0">
                <a:latin typeface="Arial" charset="0"/>
              </a:rPr>
              <a:t>Ленино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6 июня </a:t>
            </a:r>
            <a:r>
              <a:rPr lang="ru-RU" sz="2000" b="1" smtClean="0">
                <a:latin typeface="Arial" charset="0"/>
              </a:rPr>
              <a:t>1925г</a:t>
            </a:r>
            <a:r>
              <a:rPr lang="ru-RU" sz="2000" smtClean="0">
                <a:latin typeface="Arial" charset="0"/>
              </a:rPr>
              <a:t> посёлок Ленино преобразован </a:t>
            </a:r>
            <a:r>
              <a:rPr lang="ru-RU" sz="2000" b="1" smtClean="0">
                <a:latin typeface="Arial" charset="0"/>
              </a:rPr>
              <a:t>в город</a:t>
            </a:r>
            <a:r>
              <a:rPr lang="ru-RU" sz="2000" smtClean="0">
                <a:latin typeface="Arial" charset="0"/>
              </a:rPr>
              <a:t>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на реке Ине, крупный центр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угольной промышленности, машиностроительной,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лёгкой, пищевой, строительной.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			</a:t>
            </a:r>
            <a:r>
              <a:rPr lang="ru-RU" sz="2400" b="1" smtClean="0">
                <a:effectLst/>
                <a:latin typeface="Arial" charset="0"/>
              </a:rPr>
              <a:t>НАЗОВИТЕ ГОРОД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1" smtClean="0">
                <a:solidFill>
                  <a:srgbClr val="FF0000"/>
                </a:solidFill>
                <a:effectLst/>
                <a:latin typeface="Arial" charset="0"/>
              </a:rPr>
              <a:t>    			</a:t>
            </a: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Ленинск-Кузнецкий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ru-RU" sz="2000" smtClean="0"/>
          </a:p>
        </p:txBody>
      </p:sp>
      <p:sp>
        <p:nvSpPr>
          <p:cNvPr id="101382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237288"/>
            <a:ext cx="827087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01385" name="Picture 9" descr="Ленинск-Кузнецки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04813"/>
            <a:ext cx="1905000" cy="2333625"/>
          </a:xfrm>
          <a:prstGeom prst="rect">
            <a:avLst/>
          </a:prstGeom>
          <a:noFill/>
        </p:spPr>
      </p:pic>
      <p:pic>
        <p:nvPicPr>
          <p:cNvPr id="101386" name="Picture 10" descr="0_3b302_ed69b1ec_X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43438"/>
            <a:ext cx="3779838" cy="2214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5.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11413" y="549275"/>
            <a:ext cx="6503987" cy="5699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в пойме рек Томи и Кондомы,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самый большой по численности населения город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области.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</a:t>
            </a:r>
            <a:r>
              <a:rPr lang="ru-RU" sz="2000" b="1" smtClean="0">
                <a:latin typeface="Arial" charset="0"/>
              </a:rPr>
              <a:t>1618г</a:t>
            </a:r>
            <a:r>
              <a:rPr lang="ru-RU" sz="2000" smtClean="0">
                <a:latin typeface="Arial" charset="0"/>
              </a:rPr>
              <a:t> томскими казаками здесь был </a:t>
            </a:r>
            <a:r>
              <a:rPr lang="ru-RU" sz="2000" b="1" smtClean="0">
                <a:latin typeface="Arial" charset="0"/>
              </a:rPr>
              <a:t>основан</a:t>
            </a:r>
            <a:r>
              <a:rPr lang="ru-RU" sz="200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острог, а в </a:t>
            </a:r>
            <a:r>
              <a:rPr lang="ru-RU" sz="2000" b="1" smtClean="0">
                <a:latin typeface="Arial" charset="0"/>
              </a:rPr>
              <a:t>1622г</a:t>
            </a:r>
            <a:r>
              <a:rPr lang="ru-RU" sz="2000" smtClean="0">
                <a:latin typeface="Arial" charset="0"/>
              </a:rPr>
              <a:t> острог получил звание </a:t>
            </a:r>
            <a:r>
              <a:rPr lang="ru-RU" sz="2000" b="1" smtClean="0">
                <a:latin typeface="Arial" charset="0"/>
              </a:rPr>
              <a:t>города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1635г городу был присвоен герб с изображением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волка, а в 1804г изображение волка заменено на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наковальню с щипцами и молотом.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Первое время город являлся опорным пунктом от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набегов татар, затем была построена каменная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Крепость, которая после реставрации в 1998г стала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музеем под открытым небом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НАЗОВИТЕ ГОРОД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	</a:t>
            </a:r>
            <a:endParaRPr lang="ru-RU" smtClean="0"/>
          </a:p>
        </p:txBody>
      </p:sp>
      <p:pic>
        <p:nvPicPr>
          <p:cNvPr id="102406" name="Picture 6" descr="Новокузнец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33375"/>
            <a:ext cx="1905000" cy="2590800"/>
          </a:xfrm>
          <a:prstGeom prst="rect">
            <a:avLst/>
          </a:prstGeom>
          <a:noFill/>
        </p:spPr>
      </p:pic>
      <p:pic>
        <p:nvPicPr>
          <p:cNvPr id="102407" name="Picture 7" descr="gerb-goroda-novokuznetsk-kemerovskaya-oblast-0001612968-pre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3644900"/>
            <a:ext cx="2174875" cy="2952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92150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5.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620713"/>
            <a:ext cx="6453187" cy="540067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в пойме рек Томи и Кондомы,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самый большой по численности населения город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области.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</a:t>
            </a:r>
            <a:r>
              <a:rPr lang="ru-RU" sz="2000" b="1" smtClean="0">
                <a:latin typeface="Arial" charset="0"/>
              </a:rPr>
              <a:t>1618г</a:t>
            </a:r>
            <a:r>
              <a:rPr lang="ru-RU" sz="2000" smtClean="0">
                <a:latin typeface="Arial" charset="0"/>
              </a:rPr>
              <a:t> томскими казаками здесь был </a:t>
            </a:r>
            <a:r>
              <a:rPr lang="ru-RU" sz="2000" b="1" smtClean="0">
                <a:latin typeface="Arial" charset="0"/>
              </a:rPr>
              <a:t>основан</a:t>
            </a:r>
            <a:r>
              <a:rPr lang="ru-RU" sz="2000" smtClean="0">
                <a:latin typeface="Arial" charset="0"/>
              </a:rPr>
              <a:t>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острог, а в </a:t>
            </a:r>
            <a:r>
              <a:rPr lang="ru-RU" sz="2000" b="1" smtClean="0">
                <a:latin typeface="Arial" charset="0"/>
              </a:rPr>
              <a:t>1622г</a:t>
            </a:r>
            <a:r>
              <a:rPr lang="ru-RU" sz="2000" smtClean="0">
                <a:latin typeface="Arial" charset="0"/>
              </a:rPr>
              <a:t> острог получил звание </a:t>
            </a:r>
            <a:r>
              <a:rPr lang="ru-RU" sz="2000" b="1" smtClean="0">
                <a:latin typeface="Arial" charset="0"/>
              </a:rPr>
              <a:t>города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1635г городу был присвоен герб с изображением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волка, а в 1804г изображение волка заменено на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наковальню с щипцами и молотом.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Первое время город являлся опорным пунктом от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набегов татар, затем была построена каменная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Крепость, которая после реставрации в 1998г стала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музеем под открытым небом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НАЗОВИТЕ ГОРОД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	   НОВОКУЗНЕЦК</a:t>
            </a:r>
            <a:endParaRPr lang="ru-RU" smtClean="0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2071688" y="5500688"/>
            <a:ext cx="54292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>
                <a:latin typeface="Arial" charset="0"/>
              </a:rPr>
              <a:t>                                                                                                                            </a:t>
            </a:r>
          </a:p>
          <a:p>
            <a:pPr algn="ctr">
              <a:spcBef>
                <a:spcPct val="50000"/>
              </a:spcBef>
            </a:pPr>
            <a:r>
              <a:rPr lang="ru-RU" sz="2000" b="1">
                <a:solidFill>
                  <a:schemeClr val="bg1"/>
                </a:solidFill>
                <a:latin typeface="Arial" charset="0"/>
              </a:rPr>
              <a:t> </a:t>
            </a:r>
          </a:p>
        </p:txBody>
      </p:sp>
      <p:sp>
        <p:nvSpPr>
          <p:cNvPr id="103430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03432" name="Picture 8" descr="Новокузнец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33375"/>
            <a:ext cx="1905000" cy="2590800"/>
          </a:xfrm>
          <a:prstGeom prst="rect">
            <a:avLst/>
          </a:prstGeom>
          <a:noFill/>
        </p:spPr>
      </p:pic>
      <p:pic>
        <p:nvPicPr>
          <p:cNvPr id="103433" name="Picture 9" descr="gerb-goroda-novokuznetsk-kemerovskaya-oblast-0001612968-previe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644900"/>
            <a:ext cx="2174875" cy="2952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6.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30962" cy="54721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1896г крестьяне деревни Крохалёвки обнаружили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залежи  каменного угля, а в 1898г геологом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Краснопольским изучен пласт угля в этом регионе;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1912г Богославским горно-заводским обществом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впервые были произведены разведочные работы 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построены угольные копи, получившие название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Алтайские. У месторождения образовались посёлки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Кургановка и Берёзовка.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5 июля 1956г </a:t>
            </a:r>
            <a:r>
              <a:rPr lang="ru-RU" sz="2000" b="1" smtClean="0">
                <a:latin typeface="Arial" charset="0"/>
              </a:rPr>
              <a:t>Кургановка</a:t>
            </a:r>
            <a:r>
              <a:rPr lang="ru-RU" sz="2000" smtClean="0">
                <a:latin typeface="Arial" charset="0"/>
              </a:rPr>
              <a:t> получила статус рабочего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посёлка, а 11 января </a:t>
            </a:r>
            <a:r>
              <a:rPr lang="ru-RU" sz="2000" b="1" smtClean="0">
                <a:latin typeface="Arial" charset="0"/>
              </a:rPr>
              <a:t>1965г</a:t>
            </a:r>
            <a:r>
              <a:rPr lang="ru-RU" sz="2000" smtClean="0">
                <a:latin typeface="Arial" charset="0"/>
              </a:rPr>
              <a:t> в Барзасской тайге на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карте области появился новый </a:t>
            </a:r>
            <a:r>
              <a:rPr lang="ru-RU" sz="2000" b="1" smtClean="0">
                <a:latin typeface="Arial" charset="0"/>
              </a:rPr>
              <a:t>город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Сейчас основная отрасль хозяйства города –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угольная: шахты «Южная», «Берёзовская»,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«Бирюлинская», «Первомайская», Черниговский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 разрез. 	</a:t>
            </a:r>
            <a:r>
              <a:rPr lang="ru-RU" sz="2800" b="1" smtClean="0">
                <a:effectLst/>
                <a:latin typeface="Arial" charset="0"/>
              </a:rPr>
              <a:t>НАЗОВИТЕ ГОРОД</a:t>
            </a:r>
            <a:endParaRPr lang="ru-RU" sz="2000" smtClean="0">
              <a:latin typeface="Arial" charset="0"/>
            </a:endParaRPr>
          </a:p>
        </p:txBody>
      </p:sp>
      <p:pic>
        <p:nvPicPr>
          <p:cNvPr id="104453" name="Picture 5" descr="Берёзовский - коп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2116138" cy="2159000"/>
          </a:xfrm>
          <a:prstGeom prst="rect">
            <a:avLst/>
          </a:prstGeom>
          <a:noFill/>
        </p:spPr>
      </p:pic>
      <p:pic>
        <p:nvPicPr>
          <p:cNvPr id="104455" name="Picture 7" descr="34c74443b099a6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365625"/>
            <a:ext cx="2339975" cy="228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6.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30962" cy="56991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1896г крестьяне деревни Крохалёвки обнаружили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залежи  каменного угля, а в 1898г геологом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Краснопольским изучен пласт угля в этом регионе;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1912г Богославским горно-заводским обществом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впервые были произведены разведочные работы 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построены угольные копи, получившие название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Алтайские. У месторождения образовались посёлки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Кургановка и Берёзовка.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5 июля 1956г </a:t>
            </a:r>
            <a:r>
              <a:rPr lang="ru-RU" sz="2000" b="1" smtClean="0">
                <a:latin typeface="Arial" charset="0"/>
              </a:rPr>
              <a:t>Кургановка</a:t>
            </a:r>
            <a:r>
              <a:rPr lang="ru-RU" sz="2000" smtClean="0">
                <a:latin typeface="Arial" charset="0"/>
              </a:rPr>
              <a:t> получила статус рабочего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посёлка, а 11 января </a:t>
            </a:r>
            <a:r>
              <a:rPr lang="ru-RU" sz="2000" b="1" smtClean="0">
                <a:latin typeface="Arial" charset="0"/>
              </a:rPr>
              <a:t>1965г</a:t>
            </a:r>
            <a:r>
              <a:rPr lang="ru-RU" sz="2000" smtClean="0">
                <a:latin typeface="Arial" charset="0"/>
              </a:rPr>
              <a:t> в Барзасской тайге на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карте области появился новый </a:t>
            </a:r>
            <a:r>
              <a:rPr lang="ru-RU" sz="2000" b="1" smtClean="0">
                <a:latin typeface="Arial" charset="0"/>
              </a:rPr>
              <a:t>город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Сейчас основная отрасль хозяйства города –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угольная: шахты «Южная», «Берёзовская»,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«Бирюлинская», «Первомайская», Черниговский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 разрез. 	</a:t>
            </a:r>
            <a:r>
              <a:rPr lang="ru-RU" sz="2800" b="1" smtClean="0">
                <a:effectLst/>
                <a:latin typeface="Arial" charset="0"/>
              </a:rPr>
              <a:t>НАЗОВИТЕ ГОРОД</a:t>
            </a:r>
          </a:p>
          <a:p>
            <a:pPr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	   БЕРЁЗОВСКИЙ</a:t>
            </a:r>
            <a:endParaRPr lang="ru-RU" sz="2000" smtClean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547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88350" y="6237288"/>
            <a:ext cx="755650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05478" name="Picture 6" descr="34c74443b099a6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4365625"/>
            <a:ext cx="2339975" cy="2286000"/>
          </a:xfrm>
          <a:prstGeom prst="rect">
            <a:avLst/>
          </a:prstGeom>
          <a:noFill/>
        </p:spPr>
      </p:pic>
      <p:pic>
        <p:nvPicPr>
          <p:cNvPr id="105479" name="Picture 7" descr="Берёзовский - коп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33375"/>
            <a:ext cx="2116138" cy="2159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7.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620713"/>
            <a:ext cx="6430962" cy="56276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Кузнецы начали добывать здесь уголь в 19 веке.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1897г Петербургский адвокат Михельсон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приобрёл у предпринимателей часть залежей угля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и начал строительство шахт.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1898г Михельсон расширил свои владения и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учредил акционерное общество Судженских копей.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11мая 1918г Судженские копи национализировали.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23 января копи отнесены к категориям рабочих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Посёлков, а 10 мая </a:t>
            </a:r>
            <a:r>
              <a:rPr lang="ru-RU" sz="2000" b="1" smtClean="0">
                <a:latin typeface="Arial" charset="0"/>
              </a:rPr>
              <a:t>1931г</a:t>
            </a:r>
            <a:r>
              <a:rPr lang="ru-RU" sz="2000" smtClean="0">
                <a:latin typeface="Arial" charset="0"/>
              </a:rPr>
              <a:t> они преобразованы 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город.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  НАЗОВИТЕ ГОРОД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</a:t>
            </a:r>
            <a:endParaRPr lang="ru-RU" sz="2000" b="1" smtClean="0">
              <a:latin typeface="Arial" charset="0"/>
            </a:endParaRPr>
          </a:p>
        </p:txBody>
      </p:sp>
      <p:pic>
        <p:nvPicPr>
          <p:cNvPr id="106501" name="Picture 5" descr="Анжеро-Судженс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1905000" cy="2657475"/>
          </a:xfrm>
          <a:prstGeom prst="rect">
            <a:avLst/>
          </a:prstGeom>
          <a:noFill/>
        </p:spPr>
      </p:pic>
      <p:pic>
        <p:nvPicPr>
          <p:cNvPr id="106503" name="Picture 7" descr="photo-04-anzhero-sudzhensk-russ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65625"/>
            <a:ext cx="4284663" cy="2492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7.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30962" cy="5699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Кузнецы начали добывать здесь уголь в 19 веке.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1897г Петербургский адвокат Михельсон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приобрёл у предпринимателей часть залежей угля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и начал строительство шахт.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1898г Михельсон расширил свои владения и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учредил акционерное общество Судженских копей.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11мая 1918г Судженские копи национализировали.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23 января копи отнесены к категориям рабочих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Посёлков, а 10 мая </a:t>
            </a:r>
            <a:r>
              <a:rPr lang="ru-RU" sz="2000" b="1" smtClean="0">
                <a:latin typeface="Arial" charset="0"/>
              </a:rPr>
              <a:t>1931г</a:t>
            </a:r>
            <a:r>
              <a:rPr lang="ru-RU" sz="2000" smtClean="0">
                <a:latin typeface="Arial" charset="0"/>
              </a:rPr>
              <a:t> они преобразованы 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город.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НАЗОВИТЕ ГОРОД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       АНЖЕРО-СУДЖЕНСК</a:t>
            </a:r>
            <a:endParaRPr lang="ru-RU" sz="2000" smtClean="0">
              <a:solidFill>
                <a:srgbClr val="FF66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75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237288"/>
            <a:ext cx="900112" cy="620712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07526" name="Picture 6" descr="Анжеро-Суджен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692150"/>
            <a:ext cx="1905000" cy="2657475"/>
          </a:xfrm>
          <a:prstGeom prst="rect">
            <a:avLst/>
          </a:prstGeom>
          <a:noFill/>
        </p:spPr>
      </p:pic>
      <p:pic>
        <p:nvPicPr>
          <p:cNvPr id="107528" name="Picture 8" descr="photo-04-anzhero-sudzhensk-russi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221163"/>
            <a:ext cx="4140200" cy="2636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8.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55875" y="549275"/>
            <a:ext cx="6359525" cy="4175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1826г под именем Томазак, что значит в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переводе с шорского «осинник на возвышенности»,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улус попал в русские царские документы.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30 ноября 1949г село отнесено к категории рабочих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Посёлков. Статус города присвоен 8 мая 1956г, но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только в 1979г здесь был снесён последний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дощатый барак.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Сейчас в городе многоотраслевая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Промышленность, но главными предприятиями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являются Томусинская ГРЭС, угольный разрез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«Сибиргинский» и др.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НАЗОВИТЕ ГОРОД</a:t>
            </a: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</a:t>
            </a:r>
          </a:p>
        </p:txBody>
      </p:sp>
      <p:pic>
        <p:nvPicPr>
          <p:cNvPr id="108549" name="Picture 5" descr="TU-G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59238"/>
            <a:ext cx="3635375" cy="2798762"/>
          </a:xfrm>
          <a:prstGeom prst="rect">
            <a:avLst/>
          </a:prstGeom>
          <a:noFill/>
        </p:spPr>
      </p:pic>
      <p:pic>
        <p:nvPicPr>
          <p:cNvPr id="108550" name="Picture 6" descr="Мыс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2101850" cy="2374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8.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620713"/>
            <a:ext cx="6453187" cy="5699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1826г под именем Томазак, что значит в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переводе с шорского «осинник на возвышенности»,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улус попал в русские царские документы.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30 ноября 1949г село отнесено к категории рабочих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Посёлков. Статус города присвоен 8 мая 1956г, но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только в 1979г здесь был снесён последний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дощатый барак.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Сейчас в городе многоотраслевая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Промышленность, но главными предприятиями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являются Томусинская ГРЭС, угольный разрез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«Сибиргинский» и др.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effectLst/>
                <a:latin typeface="Arial" charset="0"/>
              </a:rPr>
              <a:t>			НАЗОВИТЕ ГОРОД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		       	         МЫСКИ</a:t>
            </a:r>
            <a:endParaRPr lang="ru-RU" sz="2400" b="1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957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316913" y="6165850"/>
            <a:ext cx="827087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09574" name="Picture 6" descr="Мыс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33375"/>
            <a:ext cx="2101850" cy="2374900"/>
          </a:xfrm>
          <a:prstGeom prst="rect">
            <a:avLst/>
          </a:prstGeom>
          <a:noFill/>
        </p:spPr>
      </p:pic>
      <p:pic>
        <p:nvPicPr>
          <p:cNvPr id="109576" name="Picture 8" descr="TU-GR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59238"/>
            <a:ext cx="3635375" cy="2798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9.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11413" y="620713"/>
            <a:ext cx="6503987" cy="56276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  </a:t>
            </a:r>
            <a:r>
              <a:rPr lang="ru-RU" sz="2000" smtClean="0">
                <a:latin typeface="Arial" charset="0"/>
              </a:rPr>
              <a:t>В 50-х годах 20 века геологическая партия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обследовала месторождения в шести верстах 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северо-востоку от села Бачаты, и в 1851г началась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регулярная добыча топлива, потому что находилось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Бачатское месторождение в 27 верстах от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Гурьевского металлургического завода. Таким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образом, угольная промышленность Кузбасса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началась с Бачатских копей.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Первая заимка на территории будущего города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была основана в 1726г вольнопоселенцем Фёдором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Беловым. 20 марта 1931г деревня отнесена 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Категории рабочих посёлков.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4 декабря </a:t>
            </a:r>
            <a:r>
              <a:rPr lang="ru-RU" sz="2000" b="1" smtClean="0">
                <a:latin typeface="Arial" charset="0"/>
              </a:rPr>
              <a:t>1938г </a:t>
            </a:r>
            <a:r>
              <a:rPr lang="ru-RU" sz="2000" smtClean="0">
                <a:latin typeface="Arial" charset="0"/>
              </a:rPr>
              <a:t>рабочий посёлок переименован 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город.</a:t>
            </a:r>
            <a:r>
              <a:rPr lang="ru-RU" sz="1800" smtClean="0">
                <a:latin typeface="Arial" charset="0"/>
              </a:rPr>
              <a:t> 			</a:t>
            </a:r>
            <a:r>
              <a:rPr lang="ru-RU" sz="2400" b="1" smtClean="0">
                <a:effectLst/>
                <a:latin typeface="Arial" charset="0"/>
              </a:rPr>
              <a:t>НАЗОВИТЕ ГОРОД</a:t>
            </a:r>
            <a:r>
              <a:rPr lang="ru-RU" sz="2400" b="1" smtClean="0">
                <a:solidFill>
                  <a:srgbClr val="FF0000"/>
                </a:solidFill>
                <a:effectLst/>
                <a:latin typeface="Arial" charset="0"/>
              </a:rPr>
              <a:t>	       	</a:t>
            </a:r>
            <a:endParaRPr lang="ru-RU" sz="1800" smtClean="0">
              <a:latin typeface="Arial" charset="0"/>
            </a:endParaRPr>
          </a:p>
        </p:txBody>
      </p:sp>
      <p:pic>
        <p:nvPicPr>
          <p:cNvPr id="110597" name="Picture 5" descr="Белов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92150"/>
            <a:ext cx="1905000" cy="2657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9.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484438" y="549275"/>
            <a:ext cx="6430962" cy="5699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000" smtClean="0"/>
              <a:t> </a:t>
            </a:r>
            <a:r>
              <a:rPr lang="ru-RU" sz="2000" smtClean="0">
                <a:latin typeface="Arial" charset="0"/>
              </a:rPr>
              <a:t>В 50-х годах 20 века геологическая партия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обследовала месторождения в шести верстах 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северо-востоку от села Бачаты, и в 1851г началась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регулярная добыча топлива, потому что находилось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Бачатское месторождение в 27 верстах от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Гурьевского металлургического завода. Таким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образом, угольная промышленность Кузбасса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началась с Бачатских копей.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Первая заимка на территории будущего города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была основана в 1726г вольнопоселенцем Фёдором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Беловым. 20 марта 1931г деревня отнесена к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Категории рабочих посёлков.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4 декабря </a:t>
            </a:r>
            <a:r>
              <a:rPr lang="ru-RU" sz="2000" b="1" smtClean="0">
                <a:latin typeface="Arial" charset="0"/>
              </a:rPr>
              <a:t>1938г </a:t>
            </a:r>
            <a:r>
              <a:rPr lang="ru-RU" sz="2000" smtClean="0">
                <a:latin typeface="Arial" charset="0"/>
              </a:rPr>
              <a:t>рабочий посёлок переименован в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город.</a:t>
            </a:r>
            <a:r>
              <a:rPr lang="ru-RU" sz="1800" smtClean="0">
                <a:latin typeface="Arial" charset="0"/>
              </a:rPr>
              <a:t> 			</a:t>
            </a:r>
            <a:r>
              <a:rPr lang="ru-RU" sz="2400" b="1" smtClean="0">
                <a:effectLst/>
                <a:latin typeface="Arial" charset="0"/>
              </a:rPr>
              <a:t>НАЗОВИТЕ ГОРОД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u-RU" sz="2400" b="1" smtClean="0">
                <a:solidFill>
                  <a:srgbClr val="FF0000"/>
                </a:solidFill>
                <a:effectLst/>
                <a:latin typeface="Arial" charset="0"/>
              </a:rPr>
              <a:t>		       	                   БЕЛОВО</a:t>
            </a:r>
            <a:endParaRPr lang="ru-RU" sz="3600" b="1" smtClean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116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172450" y="6165850"/>
            <a:ext cx="971550" cy="692150"/>
          </a:xfrm>
          <a:prstGeom prst="actionButtonHom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 sz="1800">
              <a:latin typeface="Arial" charset="0"/>
            </a:endParaRPr>
          </a:p>
        </p:txBody>
      </p:sp>
      <p:pic>
        <p:nvPicPr>
          <p:cNvPr id="111622" name="Picture 6" descr="Белов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549275"/>
            <a:ext cx="1905000" cy="2657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10.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48038" y="549275"/>
            <a:ext cx="5616575" cy="46799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в долине реки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Малой Таловой – левого притока реки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Малый Бачат, название города с шорского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переводится как «сестра истока».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1782г мастеровые Колыванских заводов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заложили на месте</a:t>
            </a:r>
            <a:r>
              <a:rPr lang="ru-RU" sz="2000" smtClean="0"/>
              <a:t> </a:t>
            </a:r>
            <a:r>
              <a:rPr lang="ru-RU" sz="2000" smtClean="0">
                <a:latin typeface="Arial" charset="0"/>
              </a:rPr>
              <a:t>будущего поселения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рудник по добыче серебросодержащей руды.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1794г начал работать </a:t>
            </a:r>
            <a:r>
              <a:rPr lang="ru-RU" sz="2000" b="1" smtClean="0">
                <a:latin typeface="Arial" charset="0"/>
              </a:rPr>
              <a:t>Гавриловский</a:t>
            </a:r>
            <a:r>
              <a:rPr lang="ru-RU" sz="2000" smtClean="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сереброплавильный завод</a:t>
            </a:r>
            <a:r>
              <a:rPr lang="ru-RU" sz="2000" smtClean="0">
                <a:latin typeface="Arial" charset="0"/>
              </a:rPr>
              <a:t>. В 1859г это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было самое крупное в Кузбассе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горнозаводское поселение с населением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3440 жителей. 5 апреля </a:t>
            </a:r>
            <a:r>
              <a:rPr lang="ru-RU" sz="2000" b="1" smtClean="0">
                <a:latin typeface="Arial" charset="0"/>
              </a:rPr>
              <a:t>1941г</a:t>
            </a:r>
            <a:r>
              <a:rPr lang="ru-RU" sz="2000" smtClean="0">
                <a:latin typeface="Arial" charset="0"/>
              </a:rPr>
              <a:t> посёлок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переименован </a:t>
            </a:r>
            <a:r>
              <a:rPr lang="ru-RU" sz="2000" b="1" smtClean="0">
                <a:latin typeface="Arial" charset="0"/>
              </a:rPr>
              <a:t>в город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effectLst/>
                <a:latin typeface="Arial" charset="0"/>
              </a:rPr>
              <a:t>НАЗОВИТЕ ГОРОД</a:t>
            </a:r>
          </a:p>
        </p:txBody>
      </p:sp>
      <p:pic>
        <p:nvPicPr>
          <p:cNvPr id="112648" name="Picture 8" descr="Фото0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20713"/>
            <a:ext cx="3097212" cy="2663825"/>
          </a:xfrm>
          <a:prstGeom prst="rect">
            <a:avLst/>
          </a:prstGeom>
          <a:noFill/>
        </p:spPr>
      </p:pic>
      <p:pic>
        <p:nvPicPr>
          <p:cNvPr id="112649" name="Picture 9" descr="Фото0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89363"/>
            <a:ext cx="3097212" cy="24209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9144000" cy="620713"/>
          </a:xfrm>
        </p:spPr>
        <p:txBody>
          <a:bodyPr anchorCtr="0"/>
          <a:lstStyle/>
          <a:p>
            <a:pPr eaLnBrk="1" hangingPunct="1"/>
            <a:r>
              <a:rPr lang="ru-RU" sz="3600" smtClean="0">
                <a:solidFill>
                  <a:srgbClr val="FF6600"/>
                </a:solidFill>
              </a:rPr>
              <a:t>Города Кузбасса. 10.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48038" y="549275"/>
            <a:ext cx="5567362" cy="56991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Город расположен в долине реки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Малой Таловой – левого притока реки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Малый Бачат, название города с шорского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переводится как «сестра истока».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1782г мастеровые Колыванских заводов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заложили на месте</a:t>
            </a:r>
            <a:r>
              <a:rPr lang="ru-RU" sz="2000" smtClean="0"/>
              <a:t> </a:t>
            </a:r>
            <a:r>
              <a:rPr lang="ru-RU" sz="2000" smtClean="0">
                <a:latin typeface="Arial" charset="0"/>
              </a:rPr>
              <a:t>будущего поселения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рудник по добыче серебросодержащей руды.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В 1794г начал работать </a:t>
            </a:r>
            <a:r>
              <a:rPr lang="ru-RU" sz="2000" b="1" smtClean="0">
                <a:latin typeface="Arial" charset="0"/>
              </a:rPr>
              <a:t>Гавриловский</a:t>
            </a:r>
            <a:r>
              <a:rPr lang="ru-RU" sz="2000" smtClean="0">
                <a:latin typeface="Arial" charset="0"/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latin typeface="Arial" charset="0"/>
              </a:rPr>
              <a:t>сереброплавильный завод</a:t>
            </a:r>
            <a:r>
              <a:rPr lang="ru-RU" sz="2000" smtClean="0">
                <a:latin typeface="Arial" charset="0"/>
              </a:rPr>
              <a:t>. В 1859г это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было самое крупное в Кузбассе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горнозаводское поселение с населением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3440 жителей. 5 апреля </a:t>
            </a:r>
            <a:r>
              <a:rPr lang="ru-RU" sz="2000" b="1" smtClean="0">
                <a:latin typeface="Arial" charset="0"/>
              </a:rPr>
              <a:t>1941г</a:t>
            </a:r>
            <a:r>
              <a:rPr lang="ru-RU" sz="2000" smtClean="0">
                <a:latin typeface="Arial" charset="0"/>
              </a:rPr>
              <a:t> посёлок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smtClean="0">
                <a:latin typeface="Arial" charset="0"/>
              </a:rPr>
              <a:t>переименован </a:t>
            </a:r>
            <a:r>
              <a:rPr lang="ru-RU" sz="2000" b="1" smtClean="0">
                <a:latin typeface="Arial" charset="0"/>
              </a:rPr>
              <a:t>в город</a:t>
            </a:r>
            <a:r>
              <a:rPr lang="ru-RU" sz="2000" smtClean="0">
                <a:latin typeface="Arial" charset="0"/>
              </a:rPr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000" b="1" smtClean="0">
                <a:effectLst/>
                <a:latin typeface="Arial" charset="0"/>
              </a:rPr>
              <a:t>НАЗОВИТЕ ГОРОД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smtClean="0">
                <a:solidFill>
                  <a:srgbClr val="FF0000"/>
                </a:solidFill>
                <a:effectLst/>
                <a:latin typeface="Arial" charset="0"/>
              </a:rPr>
              <a:t>САЛАИР</a:t>
            </a:r>
            <a:endParaRPr lang="ru-RU" sz="280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13671" name="Picture 7" descr="Фото0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620713"/>
            <a:ext cx="3097212" cy="2663825"/>
          </a:xfrm>
          <a:prstGeom prst="rect">
            <a:avLst/>
          </a:prstGeom>
          <a:noFill/>
        </p:spPr>
      </p:pic>
      <p:pic>
        <p:nvPicPr>
          <p:cNvPr id="113672" name="Picture 8" descr="Фото0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3789363"/>
            <a:ext cx="3097212" cy="24209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3" name="Picture 2" descr="C:\Users\надежда\Desktop\КЕМ ОБЛ\НА КАРТЕ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2205038"/>
            <a:ext cx="7019925" cy="39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052513"/>
            <a:ext cx="8686800" cy="115252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7200" b="1" i="1" smtClean="0">
                <a:solidFill>
                  <a:srgbClr val="33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Подведём итоги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ru-RU" sz="8000" b="1" i="1" smtClean="0">
                <a:solidFill>
                  <a:srgbClr val="33CC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lackadder ITC" pitchFamily="82" charset="0"/>
              </a:rPr>
              <a:t> </a:t>
            </a:r>
          </a:p>
        </p:txBody>
      </p:sp>
      <p:sp>
        <p:nvSpPr>
          <p:cNvPr id="176132" name="Rectangle 4"/>
          <p:cNvSpPr>
            <a:spLocks noChangeArrowheads="1"/>
          </p:cNvSpPr>
          <p:nvPr/>
        </p:nvSpPr>
        <p:spPr bwMode="auto">
          <a:xfrm>
            <a:off x="560388" y="2538413"/>
            <a:ext cx="3074987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800" b="1"/>
              <a:t>Если в карту Сибири всмотреться,</a:t>
            </a:r>
            <a:br>
              <a:rPr lang="ru-RU" sz="1800" b="1"/>
            </a:br>
            <a:r>
              <a:rPr lang="ru-RU" sz="1800" b="1"/>
              <a:t>На ней обозначены контуры сердца.</a:t>
            </a:r>
            <a:br>
              <a:rPr lang="ru-RU" sz="1800" b="1"/>
            </a:br>
            <a:r>
              <a:rPr lang="ru-RU" sz="1800" b="1"/>
              <a:t>И бьется оно, и Отчизна внимает</a:t>
            </a:r>
            <a:br>
              <a:rPr lang="ru-RU" sz="1800" b="1"/>
            </a:br>
            <a:r>
              <a:rPr lang="ru-RU" sz="1800" b="1"/>
              <a:t>Рабочему ритму Кузнецкого края.</a:t>
            </a:r>
            <a:br>
              <a:rPr lang="ru-RU" sz="1800" b="1"/>
            </a:br>
            <a:r>
              <a:rPr lang="ru-RU" sz="1800" b="1"/>
              <a:t>И в буднях эпохи, и в каждом из нас</a:t>
            </a:r>
            <a:br>
              <a:rPr lang="ru-RU" sz="1800" b="1"/>
            </a:br>
            <a:r>
              <a:rPr lang="ru-RU" sz="1800" b="1"/>
              <a:t>Пульсирует гордое имя – Кузбасс!</a:t>
            </a:r>
          </a:p>
          <a:p>
            <a:pPr algn="ctr"/>
            <a:r>
              <a:rPr lang="ru-RU" sz="1800" b="1" i="1"/>
              <a:t>Г. Юров</a:t>
            </a:r>
          </a:p>
        </p:txBody>
      </p:sp>
      <p:pic>
        <p:nvPicPr>
          <p:cNvPr id="176134" name="Metronom. 60 sec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388350" y="6237288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134" fill="hold"/>
                                        <p:tgtEl>
                                          <p:spTgt spid="1761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6134"/>
                </p:tgtEl>
              </p:cMediaNode>
            </p:audio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60350"/>
            <a:ext cx="8229600" cy="2447925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72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ПОЗДРАВЛЯЕМ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72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ПОБЕДИТЕЛЕЙ!</a:t>
            </a:r>
          </a:p>
        </p:txBody>
      </p:sp>
      <p:pic>
        <p:nvPicPr>
          <p:cNvPr id="177156" name="Picture 2" descr="C:\Users\надежда\Desktop\КЕМ ОБЛ\НА КАРТЕ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8888" y="2492375"/>
            <a:ext cx="7019925" cy="398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7" name="Туш на игру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577" fill="hold"/>
                                        <p:tgtEl>
                                          <p:spTgt spid="177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715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Сотрудничество">
  <a:themeElements>
    <a:clrScheme name="Сотрудничество 10">
      <a:dk1>
        <a:srgbClr val="000000"/>
      </a:dk1>
      <a:lt1>
        <a:srgbClr val="E0EBF6"/>
      </a:lt1>
      <a:dk2>
        <a:srgbClr val="4E7A84"/>
      </a:dk2>
      <a:lt2>
        <a:srgbClr val="F3F7FB"/>
      </a:lt2>
      <a:accent1>
        <a:srgbClr val="B9C4D7"/>
      </a:accent1>
      <a:accent2>
        <a:srgbClr val="B1A1C5"/>
      </a:accent2>
      <a:accent3>
        <a:srgbClr val="EDF3FA"/>
      </a:accent3>
      <a:accent4>
        <a:srgbClr val="000000"/>
      </a:accent4>
      <a:accent5>
        <a:srgbClr val="D9DEE8"/>
      </a:accent5>
      <a:accent6>
        <a:srgbClr val="A091B2"/>
      </a:accent6>
      <a:hlink>
        <a:srgbClr val="3F2FB5"/>
      </a:hlink>
      <a:folHlink>
        <a:srgbClr val="318944"/>
      </a:folHlink>
    </a:clrScheme>
    <a:fontScheme name="Сотрудничество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отрудничество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отрудничество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отрудничество 10">
        <a:dk1>
          <a:srgbClr val="000000"/>
        </a:dk1>
        <a:lt1>
          <a:srgbClr val="E0EBF6"/>
        </a:lt1>
        <a:dk2>
          <a:srgbClr val="4E7A84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Склон">
  <a:themeElements>
    <a:clrScheme name="Склон 8">
      <a:dk1>
        <a:srgbClr val="000000"/>
      </a:dk1>
      <a:lt1>
        <a:srgbClr val="E0EBF6"/>
      </a:lt1>
      <a:dk2>
        <a:srgbClr val="4E7A84"/>
      </a:dk2>
      <a:lt2>
        <a:srgbClr val="F3F7FB"/>
      </a:lt2>
      <a:accent1>
        <a:srgbClr val="B9C4D7"/>
      </a:accent1>
      <a:accent2>
        <a:srgbClr val="B1A1C5"/>
      </a:accent2>
      <a:accent3>
        <a:srgbClr val="EDF3FA"/>
      </a:accent3>
      <a:accent4>
        <a:srgbClr val="000000"/>
      </a:accent4>
      <a:accent5>
        <a:srgbClr val="D9DEE8"/>
      </a:accent5>
      <a:accent6>
        <a:srgbClr val="A091B2"/>
      </a:accent6>
      <a:hlink>
        <a:srgbClr val="3F2FB5"/>
      </a:hlink>
      <a:folHlink>
        <a:srgbClr val="318944"/>
      </a:folHlink>
    </a:clrScheme>
    <a:fontScheme name="Склон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Склон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клон 8">
        <a:dk1>
          <a:srgbClr val="000000"/>
        </a:dk1>
        <a:lt1>
          <a:srgbClr val="E0EBF6"/>
        </a:lt1>
        <a:dk2>
          <a:srgbClr val="4E7A84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2686</TotalTime>
  <Words>3646</Words>
  <Application>Microsoft Office PowerPoint</Application>
  <PresentationFormat>Экран (4:3)</PresentationFormat>
  <Paragraphs>735</Paragraphs>
  <Slides>106</Slides>
  <Notes>7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106</vt:i4>
      </vt:variant>
    </vt:vector>
  </HeadingPairs>
  <TitlesOfParts>
    <vt:vector size="116" baseType="lpstr">
      <vt:lpstr>Arial</vt:lpstr>
      <vt:lpstr>Garamond</vt:lpstr>
      <vt:lpstr>Verdana</vt:lpstr>
      <vt:lpstr>Wingdings</vt:lpstr>
      <vt:lpstr>Times New Roman</vt:lpstr>
      <vt:lpstr>Blackadder ITC</vt:lpstr>
      <vt:lpstr>Сотрудничество</vt:lpstr>
      <vt:lpstr>Склон</vt:lpstr>
      <vt:lpstr>1_Сотрудничество</vt:lpstr>
      <vt:lpstr>1_Склон</vt:lpstr>
      <vt:lpstr>Большая краеведческая игра «КУЗБАСС»</vt:lpstr>
      <vt:lpstr>I тур «САМОЕ – САМОЕ»</vt:lpstr>
      <vt:lpstr>II тур «ФОТО-ТУР»</vt:lpstr>
      <vt:lpstr>III тур «Города КУЗБАССА»</vt:lpstr>
      <vt:lpstr>История Кузбасса. Города. </vt:lpstr>
      <vt:lpstr>История Кузбасса. Города.</vt:lpstr>
      <vt:lpstr>История Кузбасса. Даты.</vt:lpstr>
      <vt:lpstr>История Кузбасса. Даты.</vt:lpstr>
      <vt:lpstr>История Кузбасса. Личности.</vt:lpstr>
      <vt:lpstr>История Кузбасса. Личности.</vt:lpstr>
      <vt:lpstr>История Кузбасса. Символика.</vt:lpstr>
      <vt:lpstr>История Кузбасса. Символика.</vt:lpstr>
      <vt:lpstr>История Кузбасса. Личности 2.</vt:lpstr>
      <vt:lpstr>История Кузбасса. Личности 2.</vt:lpstr>
      <vt:lpstr>природа КУЗБАССА.  Климат.</vt:lpstr>
      <vt:lpstr>природа КУЗБАССА.  Климат.</vt:lpstr>
      <vt:lpstr>природа КУЗБАССА.  Климат 2.</vt:lpstr>
      <vt:lpstr>природа КУЗБАССА.  Климат 2.</vt:lpstr>
      <vt:lpstr>природа КУЗБАССА.  Птицы</vt:lpstr>
      <vt:lpstr>природа КУЗБАССА.  Птицы</vt:lpstr>
      <vt:lpstr>природа КУЗБАССА.  Млекопитающие</vt:lpstr>
      <vt:lpstr>природа КУЗБАССА.  Млекопитающие</vt:lpstr>
      <vt:lpstr>природа КУЗБАССА.  Древности</vt:lpstr>
      <vt:lpstr>природа КУЗБАССА.  Древности</vt:lpstr>
      <vt:lpstr>География КУЗБАССА Размеры </vt:lpstr>
      <vt:lpstr>География КУЗБАССА Размеры</vt:lpstr>
      <vt:lpstr>География КУЗБАССА  Высота </vt:lpstr>
      <vt:lpstr>География КУЗБАССА  Высота</vt:lpstr>
      <vt:lpstr>География КУЗБАССА Полезные ископаемые </vt:lpstr>
      <vt:lpstr>География КУЗБАССА  Полезные ископаемые</vt:lpstr>
      <vt:lpstr>География КУЗБАССА  Самое сердце</vt:lpstr>
      <vt:lpstr>География КУЗБАССА  Самое сердце</vt:lpstr>
      <vt:lpstr>География КУЗБАССА  Высота 2 </vt:lpstr>
      <vt:lpstr> </vt:lpstr>
      <vt:lpstr>КЕМЕРОВО. Символы </vt:lpstr>
      <vt:lpstr>КЕМЕРОВО. Символы</vt:lpstr>
      <vt:lpstr>КЕМЕРОВО. Сооружения.</vt:lpstr>
      <vt:lpstr>КЕМЕРОВО. Сооружения.</vt:lpstr>
      <vt:lpstr>КЕМЕРОВО. Улицы.</vt:lpstr>
      <vt:lpstr>КЕМЕРОВО. Улицы.</vt:lpstr>
      <vt:lpstr>КЕМЕРОВО. Сооружения 2.</vt:lpstr>
      <vt:lpstr>КЕМЕРОВО. Сооружения 2.</vt:lpstr>
      <vt:lpstr>КЕМЕРОВО. Предприятия.</vt:lpstr>
      <vt:lpstr>КЕМЕРОВО. Предприятия.</vt:lpstr>
      <vt:lpstr>7 чудес КУЗБАССА   ФОТО 1</vt:lpstr>
      <vt:lpstr>7 чудес КУЗБАССА   ФОТО 1</vt:lpstr>
      <vt:lpstr>7 чудес КУЗБАССА   ФОТО 2</vt:lpstr>
      <vt:lpstr>7 чудес КУЗБАССА   ФОТО 2</vt:lpstr>
      <vt:lpstr>7 чудес КУЗБАССА   ФОТО 3</vt:lpstr>
      <vt:lpstr>7 чудес КУЗБАССА   ФОТО 3</vt:lpstr>
      <vt:lpstr>7 чудес КУЗБАССА   ФОТО 4</vt:lpstr>
      <vt:lpstr>7 чудес КУЗБАССА   ФОТО 4</vt:lpstr>
      <vt:lpstr>7 чудес КУЗБАССА   ФОТО 5</vt:lpstr>
      <vt:lpstr>7 чудес КУЗБАССА   ФОТО 5</vt:lpstr>
      <vt:lpstr>Красная книга  ФОТО 1</vt:lpstr>
      <vt:lpstr>Красная книга  ФОТО 1</vt:lpstr>
      <vt:lpstr>Красная книга  ФОТО 2</vt:lpstr>
      <vt:lpstr>Красная книга  ФОТО 2</vt:lpstr>
      <vt:lpstr>Красная книга  ФОТО 3</vt:lpstr>
      <vt:lpstr>Красная книга  ФОТО 3</vt:lpstr>
      <vt:lpstr>Красная книга  ФОТО 4</vt:lpstr>
      <vt:lpstr>Красная книга  ФОТО 4</vt:lpstr>
      <vt:lpstr>Красная книга  ФОТО 5</vt:lpstr>
      <vt:lpstr>Красная книга  ФОТО 5</vt:lpstr>
      <vt:lpstr>Достоприм-ти КУЗБАССА. Экомузей 1.</vt:lpstr>
      <vt:lpstr>Достоприм-ти КУЗБАССА. Экомузей 1.</vt:lpstr>
      <vt:lpstr>Достоприм-ти КУЗБАССА. Экомузей 2.</vt:lpstr>
      <vt:lpstr>Достоприм-ти КУЗБАССА. Экомузей 2.</vt:lpstr>
      <vt:lpstr>Достоприм-ти КУЗБАССА. Экомузей 3.</vt:lpstr>
      <vt:lpstr>Достоприм-ти КУЗБАССА. Экомузей 3.</vt:lpstr>
      <vt:lpstr>Достоприм-ти КУЗБАССА. Заповедник.</vt:lpstr>
      <vt:lpstr>Достоприм-ти КУЗБАССА. Заповедник.</vt:lpstr>
      <vt:lpstr>Достоприм-ти КУЗБАССА. Природа.</vt:lpstr>
      <vt:lpstr>Достоприм-ти КУЗБАССА. Природа.</vt:lpstr>
      <vt:lpstr>Достоприм-ти Кемерова. Часовни 1.</vt:lpstr>
      <vt:lpstr>Достоприм-ти Кемерова. Часовни 1.</vt:lpstr>
      <vt:lpstr>Достоприм-ти Кемерова. Музеи 1.</vt:lpstr>
      <vt:lpstr>Достоприм-ти Кемерова. Музеи 1.</vt:lpstr>
      <vt:lpstr>Достопрм-ти Кемерова. Часовни 2.</vt:lpstr>
      <vt:lpstr>Достоприм-ти Кемерова. Часовни 2.</vt:lpstr>
      <vt:lpstr>Достоприм-ти Кемерова. Музеи 2.</vt:lpstr>
      <vt:lpstr>Достоприм-ти Кемерова. Музеи 2.</vt:lpstr>
      <vt:lpstr>Достоприм-ти Кемерова. Собор.</vt:lpstr>
      <vt:lpstr>Достоприм-ти Кемерова. Собор.</vt:lpstr>
      <vt:lpstr>Города Кузбасса. 1.</vt:lpstr>
      <vt:lpstr>Города Кузбасса. 1.</vt:lpstr>
      <vt:lpstr>Города Кузбасса. 2.</vt:lpstr>
      <vt:lpstr>Города Кузбасса. 2.</vt:lpstr>
      <vt:lpstr>Города Кузбасса. 3.</vt:lpstr>
      <vt:lpstr>Города Кузбасса. 3.</vt:lpstr>
      <vt:lpstr>Города Кузбасса. 4.</vt:lpstr>
      <vt:lpstr>Города Кузбасса. 4.</vt:lpstr>
      <vt:lpstr>Города Кузбасса. 5.</vt:lpstr>
      <vt:lpstr>Города Кузбасса. 5.</vt:lpstr>
      <vt:lpstr>Города Кузбасса. 6.</vt:lpstr>
      <vt:lpstr>Города Кузбасса. 6.</vt:lpstr>
      <vt:lpstr>Города Кузбасса. 7.</vt:lpstr>
      <vt:lpstr>Города Кузбасса. 7.</vt:lpstr>
      <vt:lpstr>Города Кузбасса. 8.</vt:lpstr>
      <vt:lpstr>Города Кузбасса. 8.</vt:lpstr>
      <vt:lpstr>Города Кузбасса. 9.</vt:lpstr>
      <vt:lpstr>Города Кузбасса. 9.</vt:lpstr>
      <vt:lpstr>Города Кузбасса. 10.</vt:lpstr>
      <vt:lpstr>Города Кузбасса. 10.</vt:lpstr>
      <vt:lpstr>Слайд 105</vt:lpstr>
      <vt:lpstr>Слайд 106</vt:lpstr>
    </vt:vector>
  </TitlesOfParts>
  <Manager/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Большая игра</dc:title>
  <dc:subject/>
  <dc:creator>User</dc:creator>
  <cp:keywords/>
  <dc:description/>
  <cp:lastModifiedBy>123</cp:lastModifiedBy>
  <cp:revision>91</cp:revision>
  <dcterms:created xsi:type="dcterms:W3CDTF">2008-01-09T11:05:16Z</dcterms:created>
  <dcterms:modified xsi:type="dcterms:W3CDTF">2015-02-06T15:05:09Z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TC010721171049</vt:lpwstr>
  </property>
</Properties>
</file>