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57" r:id="rId3"/>
    <p:sldId id="292" r:id="rId4"/>
    <p:sldId id="277" r:id="rId5"/>
    <p:sldId id="278" r:id="rId6"/>
    <p:sldId id="280" r:id="rId7"/>
    <p:sldId id="279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89" r:id="rId17"/>
    <p:sldId id="304" r:id="rId18"/>
    <p:sldId id="290" r:id="rId19"/>
    <p:sldId id="291" r:id="rId20"/>
    <p:sldId id="293" r:id="rId21"/>
    <p:sldId id="294" r:id="rId22"/>
    <p:sldId id="295" r:id="rId23"/>
    <p:sldId id="299" r:id="rId24"/>
    <p:sldId id="296" r:id="rId25"/>
    <p:sldId id="297" r:id="rId26"/>
    <p:sldId id="298" r:id="rId27"/>
    <p:sldId id="300" r:id="rId28"/>
    <p:sldId id="305" r:id="rId29"/>
    <p:sldId id="301" r:id="rId30"/>
    <p:sldId id="306" r:id="rId31"/>
    <p:sldId id="302" r:id="rId32"/>
    <p:sldId id="303" r:id="rId3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C49006-DE7B-4938-800C-5253058F080D}" type="datetimeFigureOut">
              <a:rPr lang="ru-RU"/>
              <a:pPr>
                <a:defRPr/>
              </a:pPr>
              <a:t>26.04.2017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610084-B931-46D1-859E-4E6905C1D3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194035-69DC-4F43-81EC-744AFB0DCF5E}" type="datetimeFigureOut">
              <a:rPr lang="ru-RU"/>
              <a:pPr>
                <a:defRPr/>
              </a:pPr>
              <a:t>26.04.2017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05BFD9-0257-49F0-BD27-DA2F6D07F6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9A74FD-BDA6-42EB-BFF3-B6A5D6DEEB7E}" type="datetimeFigureOut">
              <a:rPr lang="ru-RU"/>
              <a:pPr>
                <a:defRPr/>
              </a:pPr>
              <a:t>26.04.2017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FE70A8-FF56-4247-97BD-76555BB072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FBC6BC-9D09-4D96-B5C9-E38A8406461A}" type="datetimeFigureOut">
              <a:rPr lang="ru-RU"/>
              <a:pPr>
                <a:defRPr/>
              </a:pPr>
              <a:t>26.04.2017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BF20C8-355E-4E18-9D1A-89F2B18DAB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03692F-8F6F-4435-AD3A-1F20037310F6}" type="datetimeFigureOut">
              <a:rPr lang="ru-RU"/>
              <a:pPr>
                <a:defRPr/>
              </a:pPr>
              <a:t>26.04.2017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E6D735-26D0-46D8-BF68-153FDC6E53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A6F9D0-743D-4AE1-ADCB-496D107614E3}" type="datetimeFigureOut">
              <a:rPr lang="ru-RU"/>
              <a:pPr>
                <a:defRPr/>
              </a:pPr>
              <a:t>26.04.2017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EA242D-FA4E-46DD-B1EB-6FC7724F71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ACDC0E-D80A-4110-884B-4C143129F131}" type="datetimeFigureOut">
              <a:rPr lang="ru-RU"/>
              <a:pPr>
                <a:defRPr/>
              </a:pPr>
              <a:t>26.04.2017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486B73-D395-4CB8-8FB3-65FB6657F6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D9AEEF-D512-4653-9545-03DE7D41AD75}" type="datetimeFigureOut">
              <a:rPr lang="ru-RU"/>
              <a:pPr>
                <a:defRPr/>
              </a:pPr>
              <a:t>26.04.2017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A3CA2C-2ECF-4CA8-85B9-8C3F3DEF26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E30FF-CC27-4B79-B7D5-F197E8A45DA7}" type="datetimeFigureOut">
              <a:rPr lang="ru-RU"/>
              <a:pPr>
                <a:defRPr/>
              </a:pPr>
              <a:t>26.04.2017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AFA7CF-FD27-4CB9-ACE0-57C91A0A06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DB3428-0950-4263-91EE-D56693BDF9A3}" type="datetimeFigureOut">
              <a:rPr lang="ru-RU"/>
              <a:pPr>
                <a:defRPr/>
              </a:pPr>
              <a:t>26.04.2017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1EB5D-FCDD-4136-8299-E62D49E80A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D5C289-36A9-4D14-9690-46BACE3452D3}" type="datetimeFigureOut">
              <a:rPr lang="ru-RU"/>
              <a:pPr>
                <a:defRPr/>
              </a:pPr>
              <a:t>26.04.2017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927B76-AD6F-4F65-B5AE-ABAD579C28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B4B70B9-2CCC-474F-93EF-60C96C4F7D91}" type="datetimeFigureOut">
              <a:rPr lang="ru-RU"/>
              <a:pPr>
                <a:defRPr/>
              </a:pPr>
              <a:t>26.04.2017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95552F9-DA0F-4A25-AF7A-231A310D73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5" Type="http://schemas.microsoft.com/office/2007/relationships/hdphoto" Target="../media/hdphoto2.wdp"/><Relationship Id="rId4" Type="http://schemas.openxmlformats.org/officeDocument/2006/relationships/image" Target="../media/image3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i="1" dirty="0" smtClean="0">
                <a:solidFill>
                  <a:srgbClr val="FF0000"/>
                </a:solidFill>
              </a:rPr>
              <a:t>От Пионерии до Города Мастеров</a:t>
            </a: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Автор: Якубовская Анастасия Юрьевна, 12 лет, 6 класс МБОУ «Тарасовская СОШ»</a:t>
            </a:r>
          </a:p>
          <a:p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 Якубовская Т.Г., учитель МБОУ «Тарасовская СОШ», с. Тарасово, ул. Центральная, 96 Б, тел. 89089563270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123728" y="548680"/>
            <a:ext cx="4572000" cy="115416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215" algn="ctr"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«Летопись районной пионерской организации»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ru-RU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Содержимое 5"/>
          <p:cNvSpPr>
            <a:spLocks noGrp="1"/>
          </p:cNvSpPr>
          <p:nvPr>
            <p:ph sz="half" idx="2"/>
          </p:nvPr>
        </p:nvSpPr>
        <p:spPr>
          <a:xfrm>
            <a:off x="4997450" y="1600200"/>
            <a:ext cx="4038600" cy="4525963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endParaRPr lang="ru-RU" smtClean="0"/>
          </a:p>
          <a:p>
            <a:pPr marL="0" indent="0" eaLnBrk="1" hangingPunct="1">
              <a:buFont typeface="Arial" charset="0"/>
              <a:buNone/>
            </a:pPr>
            <a:endParaRPr lang="ru-RU" smtClean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143000"/>
          </a:xfrm>
        </p:spPr>
        <p:txBody>
          <a:bodyPr/>
          <a:lstStyle/>
          <a:p>
            <a:r>
              <a:rPr lang="ru-RU" sz="3600" dirty="0" smtClean="0"/>
              <a:t>В 20-е годы прошлого века в нашей школе строилась пионерская работа…</a:t>
            </a:r>
            <a:endParaRPr lang="ru-RU" sz="3600" dirty="0"/>
          </a:p>
        </p:txBody>
      </p:sp>
      <p:pic>
        <p:nvPicPr>
          <p:cNvPr id="7" name="Picture 5" descr="http://pica4u.ru/uploads/posts/2008-05/pica4u.ru_121121861606_pioneer-albu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2143116"/>
            <a:ext cx="6850076" cy="45488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Содержимое 4"/>
          <p:cNvSpPr>
            <a:spLocks noGrp="1"/>
          </p:cNvSpPr>
          <p:nvPr>
            <p:ph sz="half" idx="1"/>
          </p:nvPr>
        </p:nvSpPr>
        <p:spPr>
          <a:xfrm>
            <a:off x="0" y="2652185"/>
            <a:ext cx="4643438" cy="341312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sz="2000" i="1" dirty="0" smtClean="0"/>
              <a:t>«Пионер - это значит быть вместе</a:t>
            </a:r>
            <a:br>
              <a:rPr lang="ru-RU" sz="2000" i="1" dirty="0" smtClean="0"/>
            </a:br>
            <a:r>
              <a:rPr lang="ru-RU" sz="2000" i="1" dirty="0" smtClean="0"/>
              <a:t>С пионерией всею в строю.</a:t>
            </a:r>
            <a:br>
              <a:rPr lang="ru-RU" sz="2000" i="1" dirty="0" smtClean="0"/>
            </a:br>
            <a:r>
              <a:rPr lang="ru-RU" sz="2000" i="1" dirty="0" smtClean="0"/>
              <a:t>И делами, и звонкою песней</a:t>
            </a:r>
            <a:br>
              <a:rPr lang="ru-RU" sz="2000" i="1" dirty="0" smtClean="0"/>
            </a:br>
            <a:r>
              <a:rPr lang="ru-RU" sz="2000" i="1" dirty="0" smtClean="0"/>
              <a:t>Гордо славить Отчизну свою!</a:t>
            </a:r>
            <a:br>
              <a:rPr lang="ru-RU" sz="2000" i="1" dirty="0" smtClean="0"/>
            </a:b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i="1" dirty="0" smtClean="0"/>
              <a:t>Мы под солнцем великого братства</a:t>
            </a:r>
            <a:br>
              <a:rPr lang="ru-RU" sz="2000" i="1" dirty="0" smtClean="0"/>
            </a:br>
            <a:r>
              <a:rPr lang="ru-RU" sz="2000" i="1" dirty="0" smtClean="0"/>
              <a:t>В нашем дивном краю рождены.</a:t>
            </a:r>
            <a:br>
              <a:rPr lang="ru-RU" sz="2000" i="1" dirty="0" smtClean="0"/>
            </a:br>
            <a:r>
              <a:rPr lang="ru-RU" sz="2000" i="1" dirty="0" smtClean="0"/>
              <a:t>Дружба - главное наше богатство!</a:t>
            </a:r>
            <a:br>
              <a:rPr lang="ru-RU" sz="2000" i="1" dirty="0" smtClean="0"/>
            </a:br>
            <a:r>
              <a:rPr lang="ru-RU" sz="2000" i="1" dirty="0" smtClean="0"/>
              <a:t>Все мы дети великой страны!»</a:t>
            </a:r>
            <a:endParaRPr lang="ru-RU" sz="2000" i="1" dirty="0"/>
          </a:p>
        </p:txBody>
      </p:sp>
      <p:sp>
        <p:nvSpPr>
          <p:cNvPr id="3076" name="Содержимое 5"/>
          <p:cNvSpPr>
            <a:spLocks noGrp="1"/>
          </p:cNvSpPr>
          <p:nvPr>
            <p:ph sz="half" idx="2"/>
          </p:nvPr>
        </p:nvSpPr>
        <p:spPr>
          <a:xfrm>
            <a:off x="4997450" y="1600200"/>
            <a:ext cx="4038600" cy="4525963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endParaRPr lang="ru-RU" smtClean="0"/>
          </a:p>
          <a:p>
            <a:pPr marL="0" indent="0" eaLnBrk="1" hangingPunct="1">
              <a:buFont typeface="Arial" charset="0"/>
              <a:buNone/>
            </a:pPr>
            <a:endParaRPr lang="ru-RU" smtClean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2643182"/>
            <a:ext cx="2980359" cy="3605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1143000"/>
          </a:xfrm>
        </p:spPr>
        <p:txBody>
          <a:bodyPr/>
          <a:lstStyle/>
          <a:p>
            <a:r>
              <a:rPr lang="ru-RU" sz="4000" dirty="0" smtClean="0"/>
              <a:t>Пионерское движение </a:t>
            </a:r>
            <a:r>
              <a:rPr lang="ru-RU" sz="3200" dirty="0" smtClean="0"/>
              <a:t>- движение детских коммунистических организаций в СССР, которое руководствовалось положениями и указаниями партии и </a:t>
            </a:r>
            <a:r>
              <a:rPr lang="ru-RU" sz="3200" dirty="0" smtClean="0"/>
              <a:t>комсомола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Содержимое 4"/>
          <p:cNvSpPr>
            <a:spLocks noGrp="1"/>
          </p:cNvSpPr>
          <p:nvPr>
            <p:ph sz="half" idx="1"/>
          </p:nvPr>
        </p:nvSpPr>
        <p:spPr>
          <a:xfrm>
            <a:off x="-14290" y="1844824"/>
            <a:ext cx="4357718" cy="341312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sz="2400" dirty="0" smtClean="0"/>
              <a:t>1924 г</a:t>
            </a:r>
            <a:r>
              <a:rPr lang="ru-RU" sz="2000" dirty="0" smtClean="0"/>
              <a:t>. - был создан первый пионерский отряд, в котором было двенадцать пионеров.</a:t>
            </a:r>
          </a:p>
          <a:p>
            <a:pPr>
              <a:buNone/>
            </a:pPr>
            <a:r>
              <a:rPr lang="ru-RU" sz="2000" dirty="0" smtClean="0"/>
              <a:t>     </a:t>
            </a:r>
          </a:p>
          <a:p>
            <a:pPr>
              <a:buNone/>
            </a:pPr>
            <a:r>
              <a:rPr lang="ru-RU" sz="2000" dirty="0"/>
              <a:t> </a:t>
            </a:r>
            <a:r>
              <a:rPr lang="ru-RU" sz="2000" dirty="0" smtClean="0"/>
              <a:t>     </a:t>
            </a:r>
            <a:r>
              <a:rPr lang="ru-RU" sz="2400" dirty="0" smtClean="0"/>
              <a:t>1932 г.</a:t>
            </a:r>
            <a:r>
              <a:rPr lang="ru-RU" sz="2000" dirty="0" smtClean="0"/>
              <a:t> - в это время в ней уже было  три пионерских отряда,    организована пионерская дружина.</a:t>
            </a:r>
          </a:p>
          <a:p>
            <a:pPr>
              <a:buNone/>
            </a:pPr>
            <a:r>
              <a:rPr lang="ru-RU" sz="2000" dirty="0" smtClean="0"/>
              <a:t>     </a:t>
            </a:r>
          </a:p>
          <a:p>
            <a:pPr>
              <a:buNone/>
            </a:pPr>
            <a:r>
              <a:rPr lang="ru-RU" sz="2400" dirty="0" smtClean="0"/>
              <a:t>    1936 г.</a:t>
            </a:r>
            <a:r>
              <a:rPr lang="ru-RU" sz="2000" dirty="0" smtClean="0"/>
              <a:t> – пионерская дружина состояла уже из шести отрядов. </a:t>
            </a:r>
          </a:p>
          <a:p>
            <a:pPr>
              <a:buNone/>
            </a:pPr>
            <a:endParaRPr lang="ru-RU" sz="2000" dirty="0"/>
          </a:p>
        </p:txBody>
      </p:sp>
      <p:sp>
        <p:nvSpPr>
          <p:cNvPr id="3076" name="Содержимое 5"/>
          <p:cNvSpPr>
            <a:spLocks noGrp="1"/>
          </p:cNvSpPr>
          <p:nvPr>
            <p:ph sz="half" idx="2"/>
          </p:nvPr>
        </p:nvSpPr>
        <p:spPr>
          <a:xfrm>
            <a:off x="4857752" y="1600200"/>
            <a:ext cx="4286248" cy="4525963"/>
          </a:xfrm>
        </p:spPr>
        <p:txBody>
          <a:bodyPr/>
          <a:lstStyle/>
          <a:p>
            <a:pPr marL="0" indent="0" eaLnBrk="1" hangingPunct="1">
              <a:buNone/>
            </a:pPr>
            <a:endParaRPr lang="ru-RU" dirty="0"/>
          </a:p>
          <a:p>
            <a:pPr marL="0" indent="0" eaLnBrk="1" hangingPunct="1">
              <a:buNone/>
            </a:pPr>
            <a:r>
              <a:rPr lang="ru-RU" sz="2400" dirty="0" smtClean="0"/>
              <a:t>Первые пионеры </a:t>
            </a:r>
            <a:r>
              <a:rPr lang="ru-RU" dirty="0" smtClean="0"/>
              <a:t>- </a:t>
            </a:r>
            <a:r>
              <a:rPr lang="ru-RU" sz="2400" dirty="0" err="1" smtClean="0"/>
              <a:t>Рожнев</a:t>
            </a:r>
            <a:r>
              <a:rPr lang="ru-RU" sz="2400" dirty="0" smtClean="0"/>
              <a:t> Тимофей Дмитриевич , Авдеев Виктор, </a:t>
            </a:r>
            <a:r>
              <a:rPr lang="ru-RU" sz="2400" dirty="0" err="1" smtClean="0"/>
              <a:t>Карачевцева</a:t>
            </a:r>
            <a:r>
              <a:rPr lang="ru-RU" sz="2400" dirty="0" smtClean="0"/>
              <a:t> Мария, </a:t>
            </a:r>
            <a:r>
              <a:rPr lang="ru-RU" sz="2400" dirty="0" err="1" smtClean="0"/>
              <a:t>Бобраков</a:t>
            </a:r>
            <a:r>
              <a:rPr lang="ru-RU" sz="2400" dirty="0" smtClean="0"/>
              <a:t> Дмитрий, </a:t>
            </a:r>
            <a:r>
              <a:rPr lang="ru-RU" sz="2400" dirty="0" err="1" smtClean="0"/>
              <a:t>Шульгинов</a:t>
            </a:r>
            <a:r>
              <a:rPr lang="ru-RU" sz="2400" dirty="0" smtClean="0"/>
              <a:t> Дмитрий и </a:t>
            </a:r>
            <a:r>
              <a:rPr lang="ru-RU" sz="2400" dirty="0" smtClean="0"/>
              <a:t>другие.</a:t>
            </a:r>
            <a:endParaRPr lang="ru-RU" sz="2400" dirty="0" smtClean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Пионерская организация в Тарасовской школе</a:t>
            </a:r>
            <a:endParaRPr lang="ru-RU" dirty="0"/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66689" y="4149080"/>
            <a:ext cx="2268374" cy="2447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Содержимое 4"/>
          <p:cNvSpPr>
            <a:spLocks noGrp="1"/>
          </p:cNvSpPr>
          <p:nvPr>
            <p:ph sz="half" idx="1"/>
          </p:nvPr>
        </p:nvSpPr>
        <p:spPr>
          <a:xfrm>
            <a:off x="103990" y="1448345"/>
            <a:ext cx="4357718" cy="3413125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    </a:t>
            </a:r>
            <a:r>
              <a:rPr lang="ru-RU" sz="2000" dirty="0" smtClean="0"/>
              <a:t>В 1945 г. </a:t>
            </a:r>
            <a:r>
              <a:rPr lang="ru-RU" sz="2000" dirty="0"/>
              <a:t>п</a:t>
            </a:r>
            <a:r>
              <a:rPr lang="ru-RU" sz="2000" dirty="0" smtClean="0"/>
              <a:t>ионерской дружине Тарасовской школы </a:t>
            </a:r>
            <a:r>
              <a:rPr lang="ru-RU" sz="2000" dirty="0" smtClean="0"/>
              <a:t>было присвоено имя героя - комсомольца Александра Матросова. </a:t>
            </a:r>
          </a:p>
          <a:p>
            <a:pPr>
              <a:buNone/>
            </a:pPr>
            <a:endParaRPr lang="ru-RU" sz="2000" dirty="0" smtClean="0"/>
          </a:p>
          <a:p>
            <a:pPr>
              <a:buNone/>
            </a:pPr>
            <a:endParaRPr lang="ru-RU" sz="2000" dirty="0" smtClean="0"/>
          </a:p>
          <a:p>
            <a:pPr>
              <a:buNone/>
            </a:pPr>
            <a:endParaRPr lang="ru-RU" sz="2000" dirty="0" smtClean="0"/>
          </a:p>
          <a:p>
            <a:pPr>
              <a:buNone/>
            </a:pPr>
            <a:endParaRPr lang="ru-RU" sz="2000" dirty="0" smtClean="0"/>
          </a:p>
          <a:p>
            <a:pPr>
              <a:buNone/>
            </a:pPr>
            <a:endParaRPr lang="ru-RU" sz="2000" dirty="0"/>
          </a:p>
        </p:txBody>
      </p:sp>
      <p:sp>
        <p:nvSpPr>
          <p:cNvPr id="3076" name="Содержимое 5"/>
          <p:cNvSpPr>
            <a:spLocks noGrp="1"/>
          </p:cNvSpPr>
          <p:nvPr>
            <p:ph sz="half" idx="2"/>
          </p:nvPr>
        </p:nvSpPr>
        <p:spPr>
          <a:xfrm>
            <a:off x="4997450" y="1600200"/>
            <a:ext cx="4038600" cy="4525963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ru-RU" sz="2000" dirty="0" smtClean="0"/>
              <a:t>    23 февраля 1943 года рядовой, стрелок-автоматчик Красной Армии, комсомолец Александр Матросов совершил свой знаменитый подвиг, закрыв собою амбразуру немецкого дзота в ходе боя у деревни Чернушки Псковской области. Героический поступок солдата позволил его боевым товарищам успешно выполнить поставленную перед подразделением задачу. О подвиге Александра через несколько дней знала вся страна.</a:t>
            </a:r>
            <a:endParaRPr lang="ru-RU" dirty="0" smtClean="0"/>
          </a:p>
          <a:p>
            <a:pPr marL="0" indent="0" eaLnBrk="1" hangingPunct="1">
              <a:buFont typeface="Arial" charset="0"/>
              <a:buNone/>
            </a:pPr>
            <a:endParaRPr lang="ru-RU" dirty="0" smtClean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Пионерская дружина имени Александра Матросова</a:t>
            </a:r>
            <a:endParaRPr lang="ru-RU" dirty="0"/>
          </a:p>
        </p:txBody>
      </p:sp>
      <p:pic>
        <p:nvPicPr>
          <p:cNvPr id="1026" name="Рисунок 3" descr="1236273_portret-aleksandra-matrosova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3608" y="3212976"/>
            <a:ext cx="2736304" cy="36450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Содержимое 4"/>
          <p:cNvSpPr>
            <a:spLocks noGrp="1"/>
          </p:cNvSpPr>
          <p:nvPr>
            <p:ph sz="half" idx="1"/>
          </p:nvPr>
        </p:nvSpPr>
        <p:spPr>
          <a:xfrm>
            <a:off x="0" y="1700808"/>
            <a:ext cx="3889002" cy="4235932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    </a:t>
            </a:r>
            <a:r>
              <a:rPr lang="ru-RU" sz="2000" dirty="0" smtClean="0"/>
              <a:t>В декабре 1944 г. была организована первая Тимуровская команда. Работа тимуровской команды была основана </a:t>
            </a:r>
            <a:r>
              <a:rPr lang="ru-RU" sz="2000" dirty="0" smtClean="0"/>
              <a:t>на самостоятельности </a:t>
            </a:r>
            <a:r>
              <a:rPr lang="ru-RU" sz="2000" dirty="0" smtClean="0"/>
              <a:t>и по инициативе самих ребят. Тимуровцы помогали семьям погибших бойцов, кололи дрова, заготавливали сено, убирали урожай. Все жили под девизом «Всё для фронта, всё для победы!».</a:t>
            </a:r>
            <a:endParaRPr lang="ru-RU" sz="2000" dirty="0"/>
          </a:p>
        </p:txBody>
      </p:sp>
      <p:sp>
        <p:nvSpPr>
          <p:cNvPr id="3076" name="Содержимое 5"/>
          <p:cNvSpPr>
            <a:spLocks noGrp="1"/>
          </p:cNvSpPr>
          <p:nvPr>
            <p:ph sz="half" idx="2"/>
          </p:nvPr>
        </p:nvSpPr>
        <p:spPr>
          <a:xfrm>
            <a:off x="5105400" y="2000240"/>
            <a:ext cx="4038600" cy="4525963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endParaRPr lang="ru-RU" dirty="0" smtClean="0"/>
          </a:p>
          <a:p>
            <a:pPr marL="0" indent="0" eaLnBrk="1" hangingPunct="1">
              <a:buNone/>
            </a:pPr>
            <a:r>
              <a:rPr lang="ru-RU" sz="2400" dirty="0" smtClean="0"/>
              <a:t>Командир первой Тимуровской команды –</a:t>
            </a:r>
          </a:p>
          <a:p>
            <a:pPr marL="0" indent="0" eaLnBrk="1" hangingPunct="1">
              <a:buNone/>
            </a:pPr>
            <a:r>
              <a:rPr lang="ru-RU" sz="2400" dirty="0" smtClean="0"/>
              <a:t>Козлов Анатолий.</a:t>
            </a:r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Тимуровское движение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Содержимое 4"/>
          <p:cNvSpPr>
            <a:spLocks noGrp="1"/>
          </p:cNvSpPr>
          <p:nvPr>
            <p:ph sz="half" idx="1"/>
          </p:nvPr>
        </p:nvSpPr>
        <p:spPr>
          <a:xfrm>
            <a:off x="142844" y="1857364"/>
            <a:ext cx="4357718" cy="341312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endParaRPr lang="ru-RU" sz="2000" dirty="0"/>
          </a:p>
        </p:txBody>
      </p:sp>
      <p:sp>
        <p:nvSpPr>
          <p:cNvPr id="3076" name="Содержимое 5"/>
          <p:cNvSpPr>
            <a:spLocks noGrp="1"/>
          </p:cNvSpPr>
          <p:nvPr>
            <p:ph sz="half" idx="2"/>
          </p:nvPr>
        </p:nvSpPr>
        <p:spPr>
          <a:xfrm>
            <a:off x="4997450" y="1600200"/>
            <a:ext cx="4038600" cy="4525963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endParaRPr lang="ru-RU" dirty="0" smtClean="0"/>
          </a:p>
          <a:p>
            <a:pPr marL="0" indent="0" eaLnBrk="1" hangingPunct="1">
              <a:buFont typeface="Arial" charset="0"/>
              <a:buNone/>
            </a:pPr>
            <a:endParaRPr lang="ru-RU" dirty="0" smtClean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Пионерские вожатые – старшие товарищи пионеров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428596" y="1714489"/>
            <a:ext cx="3143272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eaLnBrk="1" hangingPunct="1">
              <a:buNone/>
            </a:pPr>
            <a:r>
              <a:rPr lang="ru-RU" sz="2000" dirty="0" smtClean="0">
                <a:latin typeface="+mn-lt"/>
              </a:rPr>
              <a:t>    Первый пионерский вожатый  в 1930-е годы - </a:t>
            </a:r>
            <a:r>
              <a:rPr lang="ru-RU" sz="2000" dirty="0" err="1" smtClean="0">
                <a:latin typeface="+mn-lt"/>
              </a:rPr>
              <a:t>Гладун</a:t>
            </a:r>
            <a:r>
              <a:rPr lang="ru-RU" sz="2000" dirty="0" smtClean="0">
                <a:latin typeface="+mn-lt"/>
              </a:rPr>
              <a:t> Мария Васильевна. </a:t>
            </a:r>
          </a:p>
          <a:p>
            <a:pPr marL="0" indent="0" eaLnBrk="1" hangingPunct="1">
              <a:buNone/>
            </a:pPr>
            <a:endParaRPr lang="ru-RU" sz="2000" dirty="0" smtClean="0">
              <a:latin typeface="+mn-lt"/>
            </a:endParaRPr>
          </a:p>
          <a:p>
            <a:pPr marL="0" indent="0" eaLnBrk="1" hangingPunct="1">
              <a:buNone/>
            </a:pPr>
            <a:r>
              <a:rPr lang="ru-RU" sz="2000" dirty="0" smtClean="0">
                <a:latin typeface="+mn-lt"/>
              </a:rPr>
              <a:t>     В послевоенные 50-е годы старшей пионервожатой была </a:t>
            </a:r>
          </a:p>
          <a:p>
            <a:pPr marL="0" indent="0" eaLnBrk="1" hangingPunct="1">
              <a:buNone/>
            </a:pPr>
            <a:r>
              <a:rPr lang="ru-RU" sz="2000" dirty="0" err="1" smtClean="0">
                <a:latin typeface="+mn-lt"/>
              </a:rPr>
              <a:t>Пржегоцкая</a:t>
            </a:r>
            <a:r>
              <a:rPr lang="ru-RU" sz="2000" dirty="0" smtClean="0">
                <a:latin typeface="+mn-lt"/>
              </a:rPr>
              <a:t> Вероника </a:t>
            </a:r>
            <a:r>
              <a:rPr lang="ru-RU" sz="2000" dirty="0" err="1" smtClean="0">
                <a:latin typeface="+mn-lt"/>
              </a:rPr>
              <a:t>Цезаревна</a:t>
            </a:r>
            <a:r>
              <a:rPr lang="ru-RU" sz="2000" dirty="0" smtClean="0">
                <a:latin typeface="+mn-lt"/>
              </a:rPr>
              <a:t>.</a:t>
            </a:r>
          </a:p>
          <a:p>
            <a:pPr marL="0" indent="0" eaLnBrk="1" hangingPunct="1">
              <a:buNone/>
            </a:pPr>
            <a:endParaRPr lang="ru-RU" sz="2000" dirty="0" smtClean="0">
              <a:latin typeface="+mn-lt"/>
            </a:endParaRPr>
          </a:p>
          <a:p>
            <a:pPr marL="0" indent="0" eaLnBrk="1" hangingPunct="1">
              <a:buNone/>
            </a:pPr>
            <a:r>
              <a:rPr lang="ru-RU" sz="2000" dirty="0" smtClean="0">
                <a:latin typeface="+mn-lt"/>
              </a:rPr>
              <a:t>    В 70-80-е годы старшей пионервожатой работала Миллер (Фарафонтьева) Галина Николаевна. </a:t>
            </a:r>
          </a:p>
          <a:p>
            <a:pPr marL="0" indent="0" eaLnBrk="1" hangingPunct="1">
              <a:buNone/>
            </a:pPr>
            <a:endParaRPr lang="ru-RU" sz="1600" dirty="0" smtClean="0">
              <a:latin typeface="+mn-lt"/>
            </a:endParaRPr>
          </a:p>
          <a:p>
            <a:pPr marL="0" indent="0" eaLnBrk="1" hangingPunct="1">
              <a:buNone/>
            </a:pPr>
            <a:endParaRPr lang="ru-RU" sz="1600" dirty="0" smtClean="0"/>
          </a:p>
          <a:p>
            <a:pPr marL="0" indent="0" eaLnBrk="1" hangingPunct="1">
              <a:buNone/>
            </a:pPr>
            <a:endParaRPr lang="ru-RU" sz="1600" dirty="0" smtClean="0"/>
          </a:p>
          <a:p>
            <a:pPr marL="0" indent="0" eaLnBrk="1" hangingPunct="1">
              <a:buNone/>
            </a:pPr>
            <a:endParaRPr lang="ru-RU" sz="1600" dirty="0" smtClean="0"/>
          </a:p>
          <a:p>
            <a:pPr marL="0" indent="0" eaLnBrk="1" hangingPunct="1">
              <a:buNone/>
            </a:pPr>
            <a:endParaRPr lang="ru-RU" sz="1600" dirty="0" smtClean="0"/>
          </a:p>
          <a:p>
            <a:pPr marL="0" indent="0" eaLnBrk="1" hangingPunct="1">
              <a:buNone/>
            </a:pPr>
            <a:endParaRPr lang="ru-RU" sz="1600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5500694" y="2285992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5000628" y="1846352"/>
            <a:ext cx="3714776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</a:rPr>
              <a:t>«Это было трудное время. В стране – разруха, жили бедно, но интересы советского народа были превыше всего. Пионеры, на ровне со взрослыми помогали восстанавливать страну, работали на полях…»</a:t>
            </a:r>
          </a:p>
          <a:p>
            <a:pPr marL="0" marR="0" lvl="0" indent="449263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i="1" dirty="0" smtClean="0">
                <a:latin typeface="+mn-lt"/>
              </a:rPr>
              <a:t>  Из </a:t>
            </a:r>
            <a:r>
              <a:rPr lang="ru-RU" sz="2000" i="1" dirty="0" smtClean="0">
                <a:latin typeface="+mn-lt"/>
              </a:rPr>
              <a:t>воспоминаний Вероники </a:t>
            </a:r>
            <a:r>
              <a:rPr lang="ru-RU" sz="2000" i="1" dirty="0" err="1" smtClean="0">
                <a:latin typeface="+mn-lt"/>
              </a:rPr>
              <a:t>Цезаревны</a:t>
            </a:r>
            <a:r>
              <a:rPr lang="ru-RU" sz="2000" i="1" dirty="0" smtClean="0">
                <a:latin typeface="+mn-lt"/>
              </a:rPr>
              <a:t> </a:t>
            </a:r>
            <a:r>
              <a:rPr lang="ru-RU" sz="2000" i="1" dirty="0" err="1" smtClean="0">
                <a:latin typeface="+mn-lt"/>
              </a:rPr>
              <a:t>Пржегоцкой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Содержимое 4"/>
          <p:cNvSpPr>
            <a:spLocks noGrp="1"/>
          </p:cNvSpPr>
          <p:nvPr>
            <p:ph sz="half" idx="1"/>
          </p:nvPr>
        </p:nvSpPr>
        <p:spPr>
          <a:xfrm>
            <a:off x="142844" y="1857364"/>
            <a:ext cx="5000660" cy="341312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endParaRPr lang="ru-RU" sz="2000" dirty="0"/>
          </a:p>
        </p:txBody>
      </p:sp>
      <p:sp>
        <p:nvSpPr>
          <p:cNvPr id="3076" name="Содержимое 5"/>
          <p:cNvSpPr>
            <a:spLocks noGrp="1"/>
          </p:cNvSpPr>
          <p:nvPr>
            <p:ph sz="half" idx="2"/>
          </p:nvPr>
        </p:nvSpPr>
        <p:spPr>
          <a:xfrm>
            <a:off x="4997450" y="1600200"/>
            <a:ext cx="4038600" cy="4525963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endParaRPr lang="ru-RU" dirty="0" smtClean="0"/>
          </a:p>
          <a:p>
            <a:pPr marL="0" indent="0" eaLnBrk="1" hangingPunct="1">
              <a:buFont typeface="Arial" charset="0"/>
              <a:buNone/>
            </a:pPr>
            <a:endParaRPr lang="ru-RU" dirty="0" smtClean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Пионерские вожатые – старшие товарищи пионеров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428596" y="1714489"/>
            <a:ext cx="35719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eaLnBrk="1" hangingPunct="1">
              <a:buNone/>
            </a:pPr>
            <a:r>
              <a:rPr lang="ru-RU" sz="2400" dirty="0">
                <a:latin typeface="+mn-lt"/>
              </a:rPr>
              <a:t> </a:t>
            </a:r>
            <a:r>
              <a:rPr lang="ru-RU" sz="2400" dirty="0" smtClean="0">
                <a:latin typeface="+mn-lt"/>
              </a:rPr>
              <a:t>    Галина Николаевна Миллер (Фарафонтьева) </a:t>
            </a:r>
            <a:r>
              <a:rPr lang="ru-RU" sz="2000" dirty="0" smtClean="0">
                <a:latin typeface="+mn-lt"/>
              </a:rPr>
              <a:t>- человек с большой буквы, она умела увлечь детей, «горела» сама и заставляла «гореть» ребят. За  время ее работы дружина не раз становилась правофланговой. Под ее чутким руководством пионеры нашей школы участвовали во Всесоюзных операциях: «Миллион – Родине!», «</a:t>
            </a:r>
            <a:r>
              <a:rPr lang="ru-RU" sz="2000" dirty="0" err="1" smtClean="0">
                <a:latin typeface="+mn-lt"/>
              </a:rPr>
              <a:t>БАМу</a:t>
            </a:r>
            <a:r>
              <a:rPr lang="ru-RU" sz="2000" dirty="0" smtClean="0">
                <a:latin typeface="+mn-lt"/>
              </a:rPr>
              <a:t> – пионерские поезда!» и другие.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500694" y="2285992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2197" t="29082" r="2538" b="46819"/>
          <a:stretch/>
        </p:blipFill>
        <p:spPr>
          <a:xfrm>
            <a:off x="5429256" y="1988840"/>
            <a:ext cx="3000396" cy="34756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6064788" y="5530834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+mn-lt"/>
              </a:rPr>
              <a:t>Миллер Г.Н.</a:t>
            </a:r>
            <a:endParaRPr lang="ru-RU" sz="2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Содержимое 5"/>
          <p:cNvSpPr>
            <a:spLocks noGrp="1"/>
          </p:cNvSpPr>
          <p:nvPr>
            <p:ph sz="half" idx="2"/>
          </p:nvPr>
        </p:nvSpPr>
        <p:spPr>
          <a:xfrm>
            <a:off x="5214942" y="3286124"/>
            <a:ext cx="3681410" cy="3071835"/>
          </a:xfrm>
        </p:spPr>
        <p:txBody>
          <a:bodyPr/>
          <a:lstStyle/>
          <a:p>
            <a:pPr marL="0" indent="0" algn="just" eaLnBrk="1" hangingPunct="1">
              <a:buNone/>
            </a:pPr>
            <a:r>
              <a:rPr lang="ru-RU" sz="2000" dirty="0" smtClean="0"/>
              <a:t>    22 апреля - в день рождения В.И.Ленина, </a:t>
            </a:r>
          </a:p>
          <a:p>
            <a:pPr marL="0" indent="0" eaLnBrk="1" hangingPunct="1">
              <a:buNone/>
            </a:pPr>
            <a:r>
              <a:rPr lang="ru-RU" sz="2000" dirty="0" smtClean="0"/>
              <a:t>7 ноября - в день Октябрьской революции, </a:t>
            </a:r>
          </a:p>
          <a:p>
            <a:pPr marL="0" indent="0" eaLnBrk="1" hangingPunct="1">
              <a:buNone/>
            </a:pPr>
            <a:r>
              <a:rPr lang="ru-RU" sz="2000" dirty="0" smtClean="0"/>
              <a:t>19 мая - в день рождения Всесоюзной пионерской организации имени В.И.Ленина, лучших учеников школы принимали в пионеры.</a:t>
            </a:r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23871" y="51323"/>
            <a:ext cx="8229600" cy="1143000"/>
          </a:xfrm>
        </p:spPr>
        <p:txBody>
          <a:bodyPr/>
          <a:lstStyle/>
          <a:p>
            <a:r>
              <a:rPr lang="ru-RU" dirty="0" smtClean="0"/>
              <a:t>Принятие в пионеры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428596" y="1714489"/>
            <a:ext cx="31432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eaLnBrk="1" hangingPunct="1">
              <a:buNone/>
            </a:pPr>
            <a:endParaRPr lang="ru-RU" sz="1600" dirty="0" smtClean="0">
              <a:latin typeface="+mn-lt"/>
            </a:endParaRPr>
          </a:p>
          <a:p>
            <a:pPr marL="0" indent="0" eaLnBrk="1" hangingPunct="1">
              <a:buNone/>
            </a:pPr>
            <a:endParaRPr lang="ru-RU" sz="1600" dirty="0" smtClean="0"/>
          </a:p>
          <a:p>
            <a:pPr marL="0" indent="0" eaLnBrk="1" hangingPunct="1">
              <a:buNone/>
            </a:pPr>
            <a:endParaRPr lang="ru-RU" sz="1600" dirty="0" smtClean="0"/>
          </a:p>
          <a:p>
            <a:pPr marL="0" indent="0" eaLnBrk="1" hangingPunct="1">
              <a:buNone/>
            </a:pPr>
            <a:endParaRPr lang="ru-RU" sz="1600" dirty="0" smtClean="0"/>
          </a:p>
          <a:p>
            <a:pPr marL="0" indent="0" eaLnBrk="1" hangingPunct="1">
              <a:buNone/>
            </a:pPr>
            <a:endParaRPr lang="ru-RU" sz="1600" dirty="0" smtClean="0"/>
          </a:p>
          <a:p>
            <a:pPr marL="0" indent="0" eaLnBrk="1" hangingPunct="1">
              <a:buNone/>
            </a:pPr>
            <a:endParaRPr lang="ru-RU" sz="1600" dirty="0" smtClean="0"/>
          </a:p>
        </p:txBody>
      </p:sp>
      <p:pic>
        <p:nvPicPr>
          <p:cNvPr id="38913" name="Рисунок 9" descr="IMG_20170321_0021"/>
          <p:cNvPicPr>
            <a:picLocks noChangeArrowheads="1"/>
          </p:cNvPicPr>
          <p:nvPr/>
        </p:nvPicPr>
        <p:blipFill>
          <a:blip r:embed="rId3"/>
          <a:srcRect l="70152" t="43021" r="5089" b="8221"/>
          <a:stretch>
            <a:fillRect/>
          </a:stretch>
        </p:blipFill>
        <p:spPr bwMode="auto">
          <a:xfrm>
            <a:off x="7143768" y="500042"/>
            <a:ext cx="1857388" cy="2643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127169" y="1196752"/>
            <a:ext cx="3746126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000" dirty="0" smtClean="0">
                <a:latin typeface="+mn-lt"/>
                <a:ea typeface="Times New Roman" pitchFamily="18" charset="0"/>
              </a:rPr>
              <a:t>    Вступая в ряды пионерской организации, каждый пионер учил законы пионеров Советского Союза и давал </a:t>
            </a:r>
            <a:r>
              <a:rPr kumimoji="0" lang="ru-RU" sz="20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</a:rPr>
              <a:t>торжественное обещание:</a:t>
            </a:r>
          </a:p>
          <a:p>
            <a:r>
              <a:rPr kumimoji="0" lang="ru-RU" sz="20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</a:rPr>
              <a:t>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  <a:ea typeface="Times New Roman" pitchFamily="18" charset="0"/>
              </a:rPr>
              <a:t>«Я, (фамилия, имя), вступая в ряды Всесоюзной пионерской организации имени Владимира Ильича Ленина, перед лицом своих товарищей торжественно обещаю: горячо любить и беречь свою Родину, жить, как завещал великий Ленин, как учит Коммунистическая партия, как требуют Законы пионеров Советского Союза».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 </a:t>
            </a:r>
          </a:p>
        </p:txBody>
      </p:sp>
      <p:pic>
        <p:nvPicPr>
          <p:cNvPr id="38917" name="Picture 5" descr="f8c6ed5f6a6c4fd0a47fdb5f29e29de0"/>
          <p:cNvPicPr>
            <a:picLocks noChangeAspect="1" noChangeArrowheads="1"/>
          </p:cNvPicPr>
          <p:nvPr/>
        </p:nvPicPr>
        <p:blipFill>
          <a:blip r:embed="rId4" cstate="print">
            <a:lum bright="10000"/>
          </a:blip>
          <a:srcRect t="5298" b="9949"/>
          <a:stretch>
            <a:fillRect/>
          </a:stretch>
        </p:blipFill>
        <p:spPr bwMode="auto">
          <a:xfrm>
            <a:off x="5004047" y="1640299"/>
            <a:ext cx="1613593" cy="1367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Содержимое 4"/>
          <p:cNvSpPr>
            <a:spLocks noGrp="1"/>
          </p:cNvSpPr>
          <p:nvPr>
            <p:ph sz="half" idx="1"/>
          </p:nvPr>
        </p:nvSpPr>
        <p:spPr>
          <a:xfrm>
            <a:off x="142844" y="1857364"/>
            <a:ext cx="4357718" cy="341312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endParaRPr lang="ru-RU" sz="2000" dirty="0"/>
          </a:p>
        </p:txBody>
      </p:sp>
      <p:sp>
        <p:nvSpPr>
          <p:cNvPr id="3076" name="Содержимое 5"/>
          <p:cNvSpPr>
            <a:spLocks noGrp="1"/>
          </p:cNvSpPr>
          <p:nvPr>
            <p:ph sz="half" idx="2"/>
          </p:nvPr>
        </p:nvSpPr>
        <p:spPr>
          <a:xfrm>
            <a:off x="0" y="1379678"/>
            <a:ext cx="3928940" cy="4525963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endParaRPr lang="ru-RU" dirty="0" smtClean="0"/>
          </a:p>
          <a:p>
            <a:pPr>
              <a:buNone/>
            </a:pPr>
            <a:r>
              <a:rPr lang="ru-RU" sz="2400" dirty="0" smtClean="0"/>
              <a:t>         </a:t>
            </a:r>
            <a:r>
              <a:rPr lang="ru-RU" sz="2000" dirty="0" smtClean="0"/>
              <a:t>На призыв: «Пионер, к борьбе за дело Коммунистической партии Советского Союза будь готов!», пионеры отвечали: «Всегда готов!» и приветствовали друг друга пионерским салютом.</a:t>
            </a:r>
          </a:p>
          <a:p>
            <a:pPr>
              <a:buNone/>
            </a:pPr>
            <a:endParaRPr lang="ru-RU" sz="2000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271490" y="80594"/>
            <a:ext cx="8229600" cy="1143000"/>
          </a:xfrm>
        </p:spPr>
        <p:txBody>
          <a:bodyPr/>
          <a:lstStyle/>
          <a:p>
            <a:r>
              <a:rPr lang="ru-RU" dirty="0" smtClean="0"/>
              <a:t>Пионерский салют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5500694" y="2285992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9" name="Рисунок 9" descr="IMG_20170321_0021"/>
          <p:cNvPicPr>
            <a:picLocks noChangeArrowheads="1"/>
          </p:cNvPicPr>
          <p:nvPr/>
        </p:nvPicPr>
        <p:blipFill>
          <a:blip r:embed="rId3"/>
          <a:srcRect l="6190" t="48758" r="58734" b="16825"/>
          <a:stretch>
            <a:fillRect/>
          </a:stretch>
        </p:blipFill>
        <p:spPr bwMode="auto">
          <a:xfrm>
            <a:off x="5286380" y="1052736"/>
            <a:ext cx="3214710" cy="23048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7890" name="Рисунок 13" descr="IMG_20170321_0024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51277" y="3642660"/>
            <a:ext cx="3425179" cy="25946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Содержимое 4"/>
          <p:cNvSpPr>
            <a:spLocks noGrp="1"/>
          </p:cNvSpPr>
          <p:nvPr>
            <p:ph sz="half" idx="1"/>
          </p:nvPr>
        </p:nvSpPr>
        <p:spPr>
          <a:xfrm>
            <a:off x="142844" y="1857364"/>
            <a:ext cx="4357718" cy="341312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endParaRPr lang="ru-RU" sz="2000" dirty="0"/>
          </a:p>
        </p:txBody>
      </p:sp>
      <p:sp>
        <p:nvSpPr>
          <p:cNvPr id="3076" name="Содержимое 5"/>
          <p:cNvSpPr>
            <a:spLocks noGrp="1"/>
          </p:cNvSpPr>
          <p:nvPr>
            <p:ph sz="half" idx="2"/>
          </p:nvPr>
        </p:nvSpPr>
        <p:spPr>
          <a:xfrm>
            <a:off x="214282" y="1428736"/>
            <a:ext cx="4181476" cy="4525963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endParaRPr lang="ru-RU" dirty="0" smtClean="0"/>
          </a:p>
          <a:p>
            <a:pPr>
              <a:buNone/>
            </a:pPr>
            <a:r>
              <a:rPr lang="ru-RU" sz="2400" dirty="0" smtClean="0"/>
              <a:t>     </a:t>
            </a:r>
            <a:endParaRPr lang="ru-RU" sz="2400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Пионерские сборы, линейки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5500694" y="2285992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40962" name="Рисунок 8" descr="IMG_20170321_0008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357298"/>
            <a:ext cx="3357586" cy="2714644"/>
          </a:xfrm>
          <a:prstGeom prst="rect">
            <a:avLst/>
          </a:prstGeom>
          <a:noFill/>
        </p:spPr>
      </p:pic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5024398" y="1700808"/>
            <a:ext cx="3786214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  <a:ea typeface="Times New Roman" pitchFamily="18" charset="0"/>
              </a:rPr>
              <a:t>    2 октября пионеры нашей дружины участвовали во Всесоюзной пионерской радиолинейке, на которой подводились итоги работы пионерской дружины за прошлый год и брались обязательства, ставились задачи на новый учебный год. Здесь же объявлялись девизы работы пионерской дружины - «На коммунистов равняем шаг!», «Мы верная смена твоя, комсомол!».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pic>
        <p:nvPicPr>
          <p:cNvPr id="11" name="Рисунок 9" descr="IMG_20170321_0021"/>
          <p:cNvPicPr>
            <a:picLocks noChangeArrowheads="1"/>
          </p:cNvPicPr>
          <p:nvPr/>
        </p:nvPicPr>
        <p:blipFill>
          <a:blip r:embed="rId4"/>
          <a:srcRect l="4484" t="4772" r="60653" b="62730"/>
          <a:stretch>
            <a:fillRect/>
          </a:stretch>
        </p:blipFill>
        <p:spPr bwMode="auto">
          <a:xfrm>
            <a:off x="285720" y="4214818"/>
            <a:ext cx="3214710" cy="23825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Содержимое 4"/>
          <p:cNvSpPr>
            <a:spLocks noGrp="1"/>
          </p:cNvSpPr>
          <p:nvPr>
            <p:ph sz="half" idx="1"/>
          </p:nvPr>
        </p:nvSpPr>
        <p:spPr>
          <a:xfrm>
            <a:off x="142844" y="1857364"/>
            <a:ext cx="4357718" cy="341312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endParaRPr lang="ru-RU" sz="2000" dirty="0"/>
          </a:p>
        </p:txBody>
      </p:sp>
      <p:sp>
        <p:nvSpPr>
          <p:cNvPr id="3076" name="Содержимое 5"/>
          <p:cNvSpPr>
            <a:spLocks noGrp="1"/>
          </p:cNvSpPr>
          <p:nvPr>
            <p:ph sz="half" idx="2"/>
          </p:nvPr>
        </p:nvSpPr>
        <p:spPr>
          <a:xfrm>
            <a:off x="-98250" y="1282839"/>
            <a:ext cx="4072230" cy="4525963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endParaRPr lang="ru-RU" dirty="0" smtClean="0"/>
          </a:p>
          <a:p>
            <a:pPr>
              <a:buNone/>
            </a:pPr>
            <a:r>
              <a:rPr lang="ru-RU" sz="2400" dirty="0" smtClean="0"/>
              <a:t>        </a:t>
            </a:r>
            <a:r>
              <a:rPr lang="ru-RU" sz="2000" dirty="0" smtClean="0"/>
              <a:t>В 1976-78 годах председателем совета дружины была Алабина Галина, </a:t>
            </a:r>
          </a:p>
          <a:p>
            <a:pPr>
              <a:buNone/>
            </a:pPr>
            <a:r>
              <a:rPr lang="ru-RU" sz="2000" dirty="0"/>
              <a:t> </a:t>
            </a:r>
            <a:r>
              <a:rPr lang="ru-RU" sz="2000" dirty="0" smtClean="0"/>
              <a:t>     в 1978-79 годах – </a:t>
            </a:r>
            <a:r>
              <a:rPr lang="ru-RU" sz="2000" dirty="0" err="1" smtClean="0"/>
              <a:t>Кнорр</a:t>
            </a:r>
            <a:r>
              <a:rPr lang="ru-RU" sz="2000" dirty="0" smtClean="0"/>
              <a:t> Анна, </a:t>
            </a:r>
          </a:p>
          <a:p>
            <a:pPr>
              <a:buNone/>
            </a:pPr>
            <a:r>
              <a:rPr lang="ru-RU" sz="2000" dirty="0"/>
              <a:t> </a:t>
            </a:r>
            <a:r>
              <a:rPr lang="ru-RU" sz="2000" dirty="0" smtClean="0"/>
              <a:t>     в 1979-81 годах – </a:t>
            </a:r>
            <a:r>
              <a:rPr lang="ru-RU" sz="2000" dirty="0" err="1" smtClean="0"/>
              <a:t>Митроченко</a:t>
            </a:r>
            <a:r>
              <a:rPr lang="ru-RU" sz="2000" dirty="0"/>
              <a:t> </a:t>
            </a:r>
            <a:r>
              <a:rPr lang="ru-RU" sz="2000" dirty="0" smtClean="0"/>
              <a:t>Светлана, </a:t>
            </a:r>
          </a:p>
          <a:p>
            <a:pPr>
              <a:buNone/>
            </a:pPr>
            <a:r>
              <a:rPr lang="ru-RU" sz="2000" dirty="0"/>
              <a:t> </a:t>
            </a:r>
            <a:r>
              <a:rPr lang="ru-RU" sz="2000" dirty="0" smtClean="0"/>
              <a:t>     в 1982-84 годах – </a:t>
            </a:r>
            <a:r>
              <a:rPr lang="ru-RU" sz="2000" dirty="0" err="1" smtClean="0"/>
              <a:t>Шаева</a:t>
            </a:r>
            <a:r>
              <a:rPr lang="ru-RU" sz="2000" dirty="0" smtClean="0"/>
              <a:t> Ольга, </a:t>
            </a:r>
          </a:p>
          <a:p>
            <a:pPr>
              <a:buNone/>
            </a:pPr>
            <a:r>
              <a:rPr lang="ru-RU" sz="2000" dirty="0"/>
              <a:t> </a:t>
            </a:r>
            <a:r>
              <a:rPr lang="ru-RU" sz="2000" dirty="0" smtClean="0"/>
              <a:t>     в 1984-85 годах – Куренкова Наталья. </a:t>
            </a:r>
          </a:p>
          <a:p>
            <a:pPr>
              <a:buNone/>
            </a:pPr>
            <a:endParaRPr lang="ru-RU" sz="2400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85762" y="189685"/>
            <a:ext cx="8229600" cy="1143000"/>
          </a:xfrm>
        </p:spPr>
        <p:txBody>
          <a:bodyPr/>
          <a:lstStyle/>
          <a:p>
            <a:r>
              <a:rPr lang="ru-RU" dirty="0" smtClean="0"/>
              <a:t>Лучшие из лучших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5500694" y="2285992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41985" name="Рисунок 3" descr="IMG_20170321_001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67470" y="1219396"/>
            <a:ext cx="1834303" cy="2325719"/>
          </a:xfrm>
          <a:prstGeom prst="rect">
            <a:avLst/>
          </a:prstGeom>
          <a:noFill/>
        </p:spPr>
      </p:pic>
      <p:pic>
        <p:nvPicPr>
          <p:cNvPr id="41986" name="Рисунок 2" descr="IMG_20170321_0001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66513" y="4005064"/>
            <a:ext cx="2445024" cy="2261468"/>
          </a:xfrm>
          <a:prstGeom prst="rect">
            <a:avLst/>
          </a:prstGeom>
          <a:noFill/>
        </p:spPr>
      </p:pic>
      <p:pic>
        <p:nvPicPr>
          <p:cNvPr id="41987" name="Picture 3" descr="G:\95 лет пионерии\фото пионеры\IMG_20170321_0007.jpg"/>
          <p:cNvPicPr>
            <a:picLocks noChangeAspect="1" noChangeArrowheads="1"/>
          </p:cNvPicPr>
          <p:nvPr/>
        </p:nvPicPr>
        <p:blipFill>
          <a:blip r:embed="rId5" cstate="print"/>
          <a:srcRect l="28172" t="18879" r="43656" b="52802"/>
          <a:stretch>
            <a:fillRect/>
          </a:stretch>
        </p:blipFill>
        <p:spPr bwMode="auto">
          <a:xfrm>
            <a:off x="7250255" y="328591"/>
            <a:ext cx="1571636" cy="22002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TextBox 1"/>
          <p:cNvSpPr txBox="1"/>
          <p:nvPr/>
        </p:nvSpPr>
        <p:spPr>
          <a:xfrm>
            <a:off x="7387065" y="2573331"/>
            <a:ext cx="16472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latin typeface="+mn-lt"/>
              </a:rPr>
              <a:t>Алабина Галина</a:t>
            </a:r>
            <a:endParaRPr lang="ru-RU" sz="2400" dirty="0">
              <a:latin typeface="+mn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33786" y="3519828"/>
            <a:ext cx="22164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err="1" smtClean="0">
                <a:latin typeface="+mn-lt"/>
              </a:rPr>
              <a:t>Митроченко</a:t>
            </a:r>
            <a:r>
              <a:rPr lang="ru-RU" sz="2400" dirty="0" smtClean="0">
                <a:latin typeface="+mn-lt"/>
              </a:rPr>
              <a:t> Светлана</a:t>
            </a:r>
            <a:endParaRPr lang="ru-RU" sz="2400" dirty="0"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60582" y="6231696"/>
            <a:ext cx="2268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err="1" smtClean="0">
                <a:latin typeface="+mn-lt"/>
                <a:cs typeface="Times New Roman" panose="02020603050405020304" pitchFamily="18" charset="0"/>
              </a:rPr>
              <a:t>Шаева</a:t>
            </a:r>
            <a:r>
              <a:rPr lang="ru-RU" sz="2400" dirty="0" smtClean="0">
                <a:latin typeface="+mn-lt"/>
                <a:cs typeface="Times New Roman" panose="02020603050405020304" pitchFamily="18" charset="0"/>
              </a:rPr>
              <a:t> Ольга</a:t>
            </a:r>
            <a:endParaRPr lang="ru-RU" sz="2400" dirty="0">
              <a:latin typeface="+mn-lt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Содержимое 4"/>
          <p:cNvSpPr>
            <a:spLocks noGrp="1"/>
          </p:cNvSpPr>
          <p:nvPr>
            <p:ph sz="half" idx="1"/>
          </p:nvPr>
        </p:nvSpPr>
        <p:spPr>
          <a:xfrm>
            <a:off x="142844" y="1928802"/>
            <a:ext cx="4357718" cy="341312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endParaRPr lang="ru-RU" sz="2000" dirty="0"/>
          </a:p>
        </p:txBody>
      </p:sp>
      <p:sp>
        <p:nvSpPr>
          <p:cNvPr id="3076" name="Содержимое 5"/>
          <p:cNvSpPr>
            <a:spLocks noGrp="1"/>
          </p:cNvSpPr>
          <p:nvPr>
            <p:ph sz="half" idx="2"/>
          </p:nvPr>
        </p:nvSpPr>
        <p:spPr>
          <a:xfrm>
            <a:off x="428596" y="1428736"/>
            <a:ext cx="4181476" cy="4525963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endParaRPr lang="ru-RU" dirty="0" smtClean="0"/>
          </a:p>
          <a:p>
            <a:pPr>
              <a:buNone/>
            </a:pPr>
            <a:r>
              <a:rPr lang="ru-RU" sz="2400" dirty="0" smtClean="0"/>
              <a:t>     </a:t>
            </a:r>
            <a:endParaRPr lang="ru-RU" sz="2400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28596" y="67600"/>
            <a:ext cx="8229600" cy="1143000"/>
          </a:xfrm>
        </p:spPr>
        <p:txBody>
          <a:bodyPr/>
          <a:lstStyle/>
          <a:p>
            <a:r>
              <a:rPr lang="ru-RU" dirty="0" smtClean="0"/>
              <a:t>Пионерские операции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73266" y="3306691"/>
            <a:ext cx="361291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+mn-lt"/>
              </a:rPr>
              <a:t>    Операция </a:t>
            </a:r>
            <a:r>
              <a:rPr lang="ru-RU" sz="2000" b="1" dirty="0" smtClean="0">
                <a:latin typeface="+mn-lt"/>
              </a:rPr>
              <a:t>«Дозорные урожая» </a:t>
            </a:r>
            <a:r>
              <a:rPr lang="ru-RU" sz="2000" dirty="0" smtClean="0">
                <a:latin typeface="+mn-lt"/>
              </a:rPr>
              <a:t>проводилась с целью сохранения урожая зерновых, чтобы ни одно зернышко не потерялось при перевозке зерна. Пионеры стояли в дозоре на дорогах и, если где-то просыпалось зерно, ребята его собирали. </a:t>
            </a:r>
            <a:endParaRPr lang="ru-RU" sz="2000" dirty="0">
              <a:latin typeface="+mn-lt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73266" y="1442351"/>
            <a:ext cx="364333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+mn-lt"/>
              </a:rPr>
              <a:t>    Операция </a:t>
            </a:r>
            <a:r>
              <a:rPr lang="ru-RU" sz="2000" b="1" dirty="0" smtClean="0">
                <a:latin typeface="+mn-lt"/>
              </a:rPr>
              <a:t>«Голубой патруль» </a:t>
            </a:r>
            <a:r>
              <a:rPr lang="ru-RU" sz="2000" dirty="0" smtClean="0">
                <a:latin typeface="+mn-lt"/>
              </a:rPr>
              <a:t>заключалась в вылавливании мальков, оставшихся на берегу, без воды, после весеннего половодья в мелких водоемах. </a:t>
            </a:r>
            <a:endParaRPr lang="ru-RU" sz="2000" dirty="0">
              <a:latin typeface="+mn-lt"/>
            </a:endParaRPr>
          </a:p>
        </p:txBody>
      </p:sp>
      <p:pic>
        <p:nvPicPr>
          <p:cNvPr id="43010" name="Рисунок 14" descr="IMG_20170321_0023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35257" y="1052736"/>
            <a:ext cx="2817432" cy="3456767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5482629" y="4579821"/>
            <a:ext cx="29226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err="1" smtClean="0">
                <a:latin typeface="+mn-lt"/>
              </a:rPr>
              <a:t>Юнченко</a:t>
            </a:r>
            <a:r>
              <a:rPr lang="ru-RU" sz="2400" dirty="0" smtClean="0">
                <a:latin typeface="+mn-lt"/>
              </a:rPr>
              <a:t> Тимофей, Иванников Сергей – </a:t>
            </a:r>
            <a:r>
              <a:rPr lang="ru-RU" sz="2400" dirty="0">
                <a:latin typeface="+mn-lt"/>
              </a:rPr>
              <a:t>д</a:t>
            </a:r>
            <a:r>
              <a:rPr lang="ru-RU" sz="2400" dirty="0" smtClean="0">
                <a:latin typeface="+mn-lt"/>
              </a:rPr>
              <a:t>озорные урожая.</a:t>
            </a:r>
            <a:endParaRPr lang="ru-RU" sz="2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Содержимое 4"/>
          <p:cNvSpPr>
            <a:spLocks noGrp="1"/>
          </p:cNvSpPr>
          <p:nvPr>
            <p:ph sz="half" idx="1"/>
          </p:nvPr>
        </p:nvSpPr>
        <p:spPr>
          <a:xfrm>
            <a:off x="142844" y="1857364"/>
            <a:ext cx="4357718" cy="341312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endParaRPr lang="ru-RU" sz="2000" dirty="0"/>
          </a:p>
        </p:txBody>
      </p:sp>
      <p:sp>
        <p:nvSpPr>
          <p:cNvPr id="3076" name="Содержимое 5"/>
          <p:cNvSpPr>
            <a:spLocks noGrp="1"/>
          </p:cNvSpPr>
          <p:nvPr>
            <p:ph sz="half" idx="2"/>
          </p:nvPr>
        </p:nvSpPr>
        <p:spPr>
          <a:xfrm>
            <a:off x="142844" y="1300944"/>
            <a:ext cx="3824286" cy="4525963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endParaRPr lang="ru-RU" dirty="0" smtClean="0"/>
          </a:p>
          <a:p>
            <a:pPr>
              <a:buNone/>
            </a:pPr>
            <a:r>
              <a:rPr lang="ru-RU" sz="2400" dirty="0" smtClean="0"/>
              <a:t>         </a:t>
            </a:r>
            <a:r>
              <a:rPr lang="ru-RU" sz="2000" dirty="0" smtClean="0"/>
              <a:t>Операция </a:t>
            </a:r>
            <a:r>
              <a:rPr lang="ru-RU" sz="2000" b="1" dirty="0" smtClean="0"/>
              <a:t>«Зернышко» </a:t>
            </a:r>
            <a:r>
              <a:rPr lang="ru-RU" sz="2000" dirty="0" smtClean="0"/>
              <a:t>заключалась в сборе урожая зерновых на колхозных полях.</a:t>
            </a:r>
          </a:p>
          <a:p>
            <a:pPr>
              <a:buNone/>
            </a:pPr>
            <a:r>
              <a:rPr lang="ru-RU" sz="2000" dirty="0" smtClean="0"/>
              <a:t> </a:t>
            </a:r>
          </a:p>
          <a:p>
            <a:pPr>
              <a:buNone/>
            </a:pPr>
            <a:r>
              <a:rPr lang="ru-RU" sz="2000" dirty="0" smtClean="0"/>
              <a:t>          Очень активны пионеры были в </a:t>
            </a:r>
            <a:r>
              <a:rPr lang="ru-RU" sz="2000" b="1" dirty="0" smtClean="0"/>
              <a:t>сборе лекарственных почек</a:t>
            </a:r>
            <a:r>
              <a:rPr lang="ru-RU" sz="2000" dirty="0" smtClean="0"/>
              <a:t>. </a:t>
            </a:r>
          </a:p>
          <a:p>
            <a:pPr>
              <a:buNone/>
            </a:pPr>
            <a:endParaRPr lang="ru-RU" sz="2000" dirty="0" smtClean="0"/>
          </a:p>
          <a:p>
            <a:pPr>
              <a:buNone/>
            </a:pPr>
            <a:r>
              <a:rPr lang="ru-RU" sz="2000" dirty="0" smtClean="0"/>
              <a:t>          А также во Всесоюзных </a:t>
            </a:r>
            <a:r>
              <a:rPr lang="ru-RU" sz="2000" b="1" dirty="0" smtClean="0"/>
              <a:t>сборах макулатуры, металлолома</a:t>
            </a:r>
            <a:r>
              <a:rPr lang="ru-RU" sz="2000" dirty="0" smtClean="0"/>
              <a:t>, приуроченные к важным событиям.</a:t>
            </a:r>
            <a:endParaRPr lang="ru-RU" sz="2000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Пионерские операции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5500694" y="2285992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44034" name="Picture 2" descr="G:\95 лет пионерии\фото пионеры\IMG_20170321_0014.jpg"/>
          <p:cNvPicPr>
            <a:picLocks noChangeAspect="1" noChangeArrowheads="1"/>
          </p:cNvPicPr>
          <p:nvPr/>
        </p:nvPicPr>
        <p:blipFill>
          <a:blip r:embed="rId3" cstate="print"/>
          <a:srcRect l="19060" t="10668" r="60609" b="50217"/>
          <a:stretch>
            <a:fillRect/>
          </a:stretch>
        </p:blipFill>
        <p:spPr bwMode="auto">
          <a:xfrm>
            <a:off x="5868144" y="1285567"/>
            <a:ext cx="2266557" cy="31165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TextBox 10"/>
          <p:cNvSpPr txBox="1"/>
          <p:nvPr/>
        </p:nvSpPr>
        <p:spPr>
          <a:xfrm>
            <a:off x="5294612" y="4414980"/>
            <a:ext cx="384938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+mn-lt"/>
              </a:rPr>
              <a:t>           Долгов </a:t>
            </a:r>
            <a:r>
              <a:rPr lang="ru-RU" sz="2400" dirty="0" smtClean="0">
                <a:latin typeface="+mn-lt"/>
              </a:rPr>
              <a:t>Саша. </a:t>
            </a:r>
            <a:endParaRPr lang="ru-RU" sz="2400" dirty="0" smtClean="0">
              <a:latin typeface="+mn-lt"/>
            </a:endParaRPr>
          </a:p>
          <a:p>
            <a:r>
              <a:rPr lang="ru-RU" sz="2400" dirty="0" smtClean="0">
                <a:latin typeface="+mn-lt"/>
              </a:rPr>
              <a:t>Сдал </a:t>
            </a:r>
            <a:r>
              <a:rPr lang="ru-RU" sz="2400" dirty="0" smtClean="0">
                <a:latin typeface="+mn-lt"/>
              </a:rPr>
              <a:t>3000 кг. металлолома. Ему было предоставлено право съездить на пионерскую плавку в</a:t>
            </a:r>
          </a:p>
          <a:p>
            <a:r>
              <a:rPr lang="ru-RU" sz="2400" dirty="0" smtClean="0">
                <a:latin typeface="+mn-lt"/>
              </a:rPr>
              <a:t> г. Новокузнецк.</a:t>
            </a:r>
            <a:endParaRPr lang="ru-RU" sz="2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Содержимое 4"/>
          <p:cNvSpPr>
            <a:spLocks noGrp="1"/>
          </p:cNvSpPr>
          <p:nvPr>
            <p:ph sz="half" idx="1"/>
          </p:nvPr>
        </p:nvSpPr>
        <p:spPr>
          <a:xfrm>
            <a:off x="142844" y="1857364"/>
            <a:ext cx="4357718" cy="341312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endParaRPr lang="ru-RU" sz="2000" dirty="0"/>
          </a:p>
        </p:txBody>
      </p:sp>
      <p:sp>
        <p:nvSpPr>
          <p:cNvPr id="3076" name="Содержимое 5"/>
          <p:cNvSpPr>
            <a:spLocks noGrp="1"/>
          </p:cNvSpPr>
          <p:nvPr>
            <p:ph sz="half" idx="2"/>
          </p:nvPr>
        </p:nvSpPr>
        <p:spPr>
          <a:xfrm>
            <a:off x="107022" y="1124744"/>
            <a:ext cx="3938558" cy="3214520"/>
          </a:xfrm>
        </p:spPr>
        <p:txBody>
          <a:bodyPr/>
          <a:lstStyle/>
          <a:p>
            <a:pPr>
              <a:buNone/>
            </a:pPr>
            <a:r>
              <a:rPr lang="ru-RU" dirty="0"/>
              <a:t> </a:t>
            </a:r>
            <a:r>
              <a:rPr lang="ru-RU" dirty="0" smtClean="0"/>
              <a:t>       </a:t>
            </a:r>
            <a:r>
              <a:rPr lang="ru-RU" sz="2000" dirty="0" smtClean="0"/>
              <a:t>В 70-80-е годы пионерская дружина нашей школы выпускала газету </a:t>
            </a:r>
            <a:r>
              <a:rPr lang="ru-RU" sz="2000" b="1" dirty="0" smtClean="0"/>
              <a:t>«Искорка».</a:t>
            </a:r>
          </a:p>
          <a:p>
            <a:pPr>
              <a:buNone/>
            </a:pPr>
            <a:r>
              <a:rPr lang="ru-RU" sz="2000" dirty="0" smtClean="0"/>
              <a:t>      В «Искорке» отражались все дела пионерской дружины, подводились итоги соревнований, публиковались материалы о наиболее отличившихся пионерах.</a:t>
            </a:r>
          </a:p>
          <a:p>
            <a:pPr>
              <a:buNone/>
            </a:pPr>
            <a:endParaRPr lang="ru-RU" sz="2000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Пионерские дела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5500694" y="2285992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457200" y="4339264"/>
            <a:ext cx="363575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</a:rPr>
              <a:t>    В 80-е годы в дружине существовал клуб «Красный галстук», в котором ребята изучали законы пионеров СССР, пионерские символы и атрибуты, учились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</a:rPr>
              <a:t>горнить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</a:rPr>
              <a:t> и барабанить.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pic>
        <p:nvPicPr>
          <p:cNvPr id="46082" name="Рисунок 4" descr="IMG_20170321_0013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33846" y="1857364"/>
            <a:ext cx="3534092" cy="2662312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5233846" y="4670324"/>
            <a:ext cx="35340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err="1" smtClean="0">
                <a:latin typeface="+mn-lt"/>
              </a:rPr>
              <a:t>Шаева</a:t>
            </a:r>
            <a:r>
              <a:rPr lang="ru-RU" sz="2400" dirty="0" smtClean="0">
                <a:latin typeface="+mn-lt"/>
              </a:rPr>
              <a:t> Ольга за работой над «Искоркой».</a:t>
            </a:r>
            <a:endParaRPr lang="ru-RU" sz="2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Содержимое 4"/>
          <p:cNvSpPr>
            <a:spLocks noGrp="1"/>
          </p:cNvSpPr>
          <p:nvPr>
            <p:ph sz="half" idx="1"/>
          </p:nvPr>
        </p:nvSpPr>
        <p:spPr>
          <a:xfrm>
            <a:off x="142844" y="1857364"/>
            <a:ext cx="4357718" cy="341312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endParaRPr lang="ru-RU" sz="2000" dirty="0"/>
          </a:p>
        </p:txBody>
      </p:sp>
      <p:sp>
        <p:nvSpPr>
          <p:cNvPr id="3076" name="Содержимое 5"/>
          <p:cNvSpPr>
            <a:spLocks noGrp="1"/>
          </p:cNvSpPr>
          <p:nvPr>
            <p:ph sz="half" idx="2"/>
          </p:nvPr>
        </p:nvSpPr>
        <p:spPr>
          <a:xfrm>
            <a:off x="-180528" y="1388613"/>
            <a:ext cx="4181476" cy="2214578"/>
          </a:xfrm>
        </p:spPr>
        <p:txBody>
          <a:bodyPr/>
          <a:lstStyle/>
          <a:p>
            <a:pPr algn="just">
              <a:buNone/>
            </a:pPr>
            <a:r>
              <a:rPr lang="ru-RU" dirty="0" smtClean="0"/>
              <a:t>        </a:t>
            </a:r>
            <a:r>
              <a:rPr lang="ru-RU" sz="2000" dirty="0" smtClean="0"/>
              <a:t>Очень популярной в то время была </a:t>
            </a:r>
            <a:r>
              <a:rPr lang="ru-RU" sz="2000" dirty="0" err="1" smtClean="0"/>
              <a:t>военно</a:t>
            </a:r>
            <a:r>
              <a:rPr lang="ru-RU" sz="2000" dirty="0" smtClean="0"/>
              <a:t> - спортивная игра </a:t>
            </a:r>
            <a:r>
              <a:rPr lang="ru-RU" sz="2000" b="1" dirty="0" smtClean="0"/>
              <a:t>«Зарница». </a:t>
            </a:r>
            <a:r>
              <a:rPr lang="ru-RU" sz="2000" dirty="0" smtClean="0"/>
              <a:t>Она проводилась каждый год, в ней участвовали пионерские отряды, которые искали спрятанное знамя. </a:t>
            </a:r>
            <a:endParaRPr lang="ru-RU" sz="2000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271490" y="98407"/>
            <a:ext cx="8229600" cy="1143000"/>
          </a:xfrm>
        </p:spPr>
        <p:txBody>
          <a:bodyPr/>
          <a:lstStyle/>
          <a:p>
            <a:r>
              <a:rPr lang="ru-RU" dirty="0" smtClean="0"/>
              <a:t>Пионерские дела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5500694" y="2285992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5429256" y="5572140"/>
            <a:ext cx="35004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+mn-lt"/>
              </a:rPr>
              <a:t>Традиционными были - уборка памятника погибшим землякам и субботники.</a:t>
            </a:r>
            <a:endParaRPr lang="ru-RU" sz="2000" dirty="0">
              <a:latin typeface="+mn-lt"/>
            </a:endParaRPr>
          </a:p>
        </p:txBody>
      </p:sp>
      <p:pic>
        <p:nvPicPr>
          <p:cNvPr id="45057" name="Рисунок 5" descr="IMG_20170321_0010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520" y="3714752"/>
            <a:ext cx="3564802" cy="2522560"/>
          </a:xfrm>
          <a:prstGeom prst="rect">
            <a:avLst/>
          </a:prstGeom>
          <a:noFill/>
        </p:spPr>
      </p:pic>
      <p:pic>
        <p:nvPicPr>
          <p:cNvPr id="45058" name="Рисунок 6" descr="IMG_20170321_0022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980728"/>
            <a:ext cx="2962588" cy="2287919"/>
          </a:xfrm>
          <a:prstGeom prst="rect">
            <a:avLst/>
          </a:prstGeom>
          <a:noFill/>
        </p:spPr>
      </p:pic>
      <p:pic>
        <p:nvPicPr>
          <p:cNvPr id="45059" name="Picture 3" descr="G:\95 лет пионерии\фото пионеры\Пионеры на субботнике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43503" y="3357562"/>
            <a:ext cx="3054975" cy="20156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Содержимое 4"/>
          <p:cNvSpPr>
            <a:spLocks noGrp="1"/>
          </p:cNvSpPr>
          <p:nvPr>
            <p:ph sz="half" idx="1"/>
          </p:nvPr>
        </p:nvSpPr>
        <p:spPr>
          <a:xfrm>
            <a:off x="248774" y="926139"/>
            <a:ext cx="3441676" cy="3413125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 smtClean="0"/>
              <a:t>    Каждый </a:t>
            </a:r>
            <a:r>
              <a:rPr lang="ru-RU" sz="2000" dirty="0"/>
              <a:t>пионерский отряд в конце учебного года оформлял альбом – «раппорт» о проделанной работе. </a:t>
            </a:r>
            <a:endParaRPr lang="ru-RU" sz="2000" dirty="0" smtClean="0"/>
          </a:p>
          <a:p>
            <a:pPr marL="0" indent="0">
              <a:buNone/>
            </a:pPr>
            <a:r>
              <a:rPr lang="ru-RU" sz="2000" dirty="0" smtClean="0"/>
              <a:t>Председатель </a:t>
            </a:r>
            <a:r>
              <a:rPr lang="ru-RU" sz="2000" dirty="0"/>
              <a:t>совета дружины со своими помощниками подводили итоги по школе, выявляли правофланговые отряды, оформляли отчеты - альбомы о наиболее значимых и интересных делах.</a:t>
            </a:r>
          </a:p>
        </p:txBody>
      </p:sp>
      <p:sp>
        <p:nvSpPr>
          <p:cNvPr id="3076" name="Содержимое 5"/>
          <p:cNvSpPr>
            <a:spLocks noGrp="1"/>
          </p:cNvSpPr>
          <p:nvPr>
            <p:ph sz="half" idx="2"/>
          </p:nvPr>
        </p:nvSpPr>
        <p:spPr>
          <a:xfrm>
            <a:off x="93176" y="1048064"/>
            <a:ext cx="3938558" cy="3214520"/>
          </a:xfrm>
        </p:spPr>
        <p:txBody>
          <a:bodyPr/>
          <a:lstStyle/>
          <a:p>
            <a:pPr algn="just">
              <a:buNone/>
            </a:pPr>
            <a:r>
              <a:rPr lang="ru-RU" dirty="0" smtClean="0"/>
              <a:t>   </a:t>
            </a:r>
            <a:endParaRPr lang="ru-RU" sz="2000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05030" y="56"/>
            <a:ext cx="8229600" cy="1143000"/>
          </a:xfrm>
        </p:spPr>
        <p:txBody>
          <a:bodyPr/>
          <a:lstStyle/>
          <a:p>
            <a:r>
              <a:rPr lang="ru-RU" dirty="0" smtClean="0"/>
              <a:t>Пионерские дела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5500694" y="2285992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46" t="2918" b="4233"/>
          <a:stretch/>
        </p:blipFill>
        <p:spPr>
          <a:xfrm>
            <a:off x="5535806" y="941068"/>
            <a:ext cx="3287843" cy="23833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59"/>
          <a:stretch/>
        </p:blipFill>
        <p:spPr>
          <a:xfrm>
            <a:off x="3347864" y="4653136"/>
            <a:ext cx="3061162" cy="20547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40" t="3791" r="5164"/>
          <a:stretch/>
        </p:blipFill>
        <p:spPr>
          <a:xfrm>
            <a:off x="6698595" y="3626697"/>
            <a:ext cx="1944216" cy="29597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66665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899592" y="744529"/>
            <a:ext cx="7772400" cy="1470025"/>
          </a:xfrm>
        </p:spPr>
        <p:txBody>
          <a:bodyPr/>
          <a:lstStyle/>
          <a:p>
            <a:r>
              <a:rPr lang="ru-RU" sz="3600" dirty="0" smtClean="0"/>
              <a:t>Участвуя в пионерском движении, ребята жили очень интересно. Делая добрые дела, успевали активно отдыхать</a:t>
            </a:r>
            <a:endParaRPr lang="ru-RU" sz="3600" dirty="0"/>
          </a:p>
        </p:txBody>
      </p:sp>
      <p:sp>
        <p:nvSpPr>
          <p:cNvPr id="3075" name="Содержимое 4"/>
          <p:cNvSpPr>
            <a:spLocks noGrp="1"/>
          </p:cNvSpPr>
          <p:nvPr>
            <p:ph type="subTitle" idx="1"/>
          </p:nvPr>
        </p:nvSpPr>
        <p:spPr>
          <a:xfrm>
            <a:off x="5072066" y="2786058"/>
            <a:ext cx="3929090" cy="1752600"/>
          </a:xfrm>
        </p:spPr>
        <p:txBody>
          <a:bodyPr/>
          <a:lstStyle/>
          <a:p>
            <a:r>
              <a:rPr lang="ru-RU" sz="2400" dirty="0" smtClean="0">
                <a:solidFill>
                  <a:srgbClr val="FF0000"/>
                </a:solidFill>
              </a:rPr>
              <a:t>Так продолжалось до тех пор, пока на 22 чрезвычайном съезде ВЛКСМ 28 сентября 1991г., после распада СССР, не было объявлено о ликвидации пионерской организации и комсомола.</a:t>
            </a:r>
          </a:p>
          <a:p>
            <a:pPr>
              <a:buNone/>
            </a:pPr>
            <a:r>
              <a:rPr lang="ru-RU" dirty="0" smtClean="0"/>
              <a:t>    </a:t>
            </a:r>
            <a:endParaRPr lang="ru-RU" sz="2000" dirty="0"/>
          </a:p>
        </p:txBody>
      </p:sp>
      <p:sp>
        <p:nvSpPr>
          <p:cNvPr id="10" name="TextBox 9"/>
          <p:cNvSpPr txBox="1"/>
          <p:nvPr/>
        </p:nvSpPr>
        <p:spPr>
          <a:xfrm>
            <a:off x="5500694" y="2285992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47106" name="Рисунок 7" descr="IMG_20170321_0019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214554"/>
            <a:ext cx="3068639" cy="2114551"/>
          </a:xfrm>
          <a:prstGeom prst="rect">
            <a:avLst/>
          </a:prstGeom>
          <a:noFill/>
        </p:spPr>
      </p:pic>
      <p:pic>
        <p:nvPicPr>
          <p:cNvPr id="47107" name="Picture 3" descr="G:\95 лет пионерии\фото пионеры\IMG_20170321_0019.jpg"/>
          <p:cNvPicPr>
            <a:picLocks noChangeAspect="1" noChangeArrowheads="1"/>
          </p:cNvPicPr>
          <p:nvPr/>
        </p:nvPicPr>
        <p:blipFill>
          <a:blip r:embed="rId4" cstate="print"/>
          <a:srcRect l="12318" t="55641" r="39244" b="7620"/>
          <a:stretch>
            <a:fillRect/>
          </a:stretch>
        </p:blipFill>
        <p:spPr bwMode="auto">
          <a:xfrm>
            <a:off x="1071538" y="4429132"/>
            <a:ext cx="4088452" cy="22145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Содержимое 4"/>
          <p:cNvSpPr>
            <a:spLocks noGrp="1"/>
          </p:cNvSpPr>
          <p:nvPr>
            <p:ph sz="half" idx="1"/>
          </p:nvPr>
        </p:nvSpPr>
        <p:spPr>
          <a:xfrm>
            <a:off x="142844" y="1857364"/>
            <a:ext cx="4357718" cy="341312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endParaRPr lang="ru-RU" sz="2000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35984" y="0"/>
            <a:ext cx="8229600" cy="1143000"/>
          </a:xfrm>
        </p:spPr>
        <p:txBody>
          <a:bodyPr/>
          <a:lstStyle/>
          <a:p>
            <a:r>
              <a:rPr lang="ru-RU" dirty="0" smtClean="0"/>
              <a:t>Прошло 6 лет…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5500694" y="2285992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13477" y="908720"/>
            <a:ext cx="4170492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900" dirty="0" smtClean="0">
                <a:latin typeface="+mn-lt"/>
                <a:ea typeface="Times New Roman" panose="02020603050405020304" pitchFamily="18" charset="0"/>
              </a:rPr>
              <a:t>    Это было время, когда в школе совсем не было никакой организации. В 1997 г. в школу пришел </a:t>
            </a:r>
            <a:r>
              <a:rPr lang="ru-RU" sz="1900" dirty="0">
                <a:latin typeface="+mn-lt"/>
                <a:ea typeface="Times New Roman" panose="02020603050405020304" pitchFamily="18" charset="0"/>
              </a:rPr>
              <a:t>молодой, перспективный педагог Якубовский Юрий </a:t>
            </a:r>
            <a:r>
              <a:rPr lang="ru-RU" sz="1900" dirty="0" smtClean="0">
                <a:latin typeface="+mn-lt"/>
                <a:ea typeface="Times New Roman" panose="02020603050405020304" pitchFamily="18" charset="0"/>
              </a:rPr>
              <a:t>Николаевич и  начал </a:t>
            </a:r>
            <a:r>
              <a:rPr lang="ru-RU" sz="1900" dirty="0" smtClean="0">
                <a:latin typeface="+mn-lt"/>
              </a:rPr>
              <a:t>работать </a:t>
            </a:r>
            <a:r>
              <a:rPr lang="ru-RU" sz="1900" dirty="0">
                <a:latin typeface="+mn-lt"/>
              </a:rPr>
              <a:t>заместителем директора по воспитательной </a:t>
            </a:r>
            <a:r>
              <a:rPr lang="ru-RU" sz="1900" dirty="0" smtClean="0">
                <a:latin typeface="+mn-lt"/>
              </a:rPr>
              <a:t>работе. </a:t>
            </a:r>
            <a:r>
              <a:rPr lang="ru-RU" sz="1900" dirty="0">
                <a:latin typeface="+mn-lt"/>
              </a:rPr>
              <a:t>Он </a:t>
            </a:r>
            <a:r>
              <a:rPr lang="ru-RU" sz="1900" dirty="0" smtClean="0">
                <a:latin typeface="+mn-lt"/>
              </a:rPr>
              <a:t>создает в </a:t>
            </a:r>
            <a:r>
              <a:rPr lang="ru-RU" sz="1900" dirty="0">
                <a:latin typeface="+mn-lt"/>
              </a:rPr>
              <a:t>школе </a:t>
            </a:r>
            <a:r>
              <a:rPr lang="ru-RU" sz="1900" dirty="0" smtClean="0">
                <a:latin typeface="+mn-lt"/>
              </a:rPr>
              <a:t>детскую организацию </a:t>
            </a:r>
            <a:r>
              <a:rPr lang="ru-RU" sz="1900" b="1" dirty="0">
                <a:latin typeface="+mn-lt"/>
              </a:rPr>
              <a:t>«Бригантина». </a:t>
            </a:r>
            <a:r>
              <a:rPr lang="ru-RU" sz="1900" dirty="0">
                <a:latin typeface="+mn-lt"/>
              </a:rPr>
              <a:t>Активом этой организации был совет старшеклассников, а </a:t>
            </a:r>
            <a:r>
              <a:rPr lang="ru-RU" sz="1900" dirty="0" smtClean="0">
                <a:latin typeface="+mn-lt"/>
              </a:rPr>
              <a:t>главным - </a:t>
            </a:r>
            <a:r>
              <a:rPr lang="ru-RU" sz="1900" dirty="0">
                <a:latin typeface="+mn-lt"/>
              </a:rPr>
              <a:t>председатель совета старшеклассников. Эту должность занимали Коваленко Вадим, Зубков Максим. </a:t>
            </a:r>
            <a:r>
              <a:rPr lang="ru-RU" sz="1900" dirty="0" smtClean="0">
                <a:latin typeface="+mn-lt"/>
              </a:rPr>
              <a:t>Ребята активно участвовали </a:t>
            </a:r>
            <a:r>
              <a:rPr lang="ru-RU" sz="1900" dirty="0">
                <a:latin typeface="+mn-lt"/>
              </a:rPr>
              <a:t>в </a:t>
            </a:r>
            <a:r>
              <a:rPr lang="ru-RU" sz="1900" dirty="0" smtClean="0">
                <a:latin typeface="+mn-lt"/>
              </a:rPr>
              <a:t>мероприятиях, </a:t>
            </a:r>
            <a:r>
              <a:rPr lang="ru-RU" sz="1900" dirty="0">
                <a:latin typeface="+mn-lt"/>
              </a:rPr>
              <a:t>велся экран соревнований, выявлялись </a:t>
            </a:r>
            <a:r>
              <a:rPr lang="ru-RU" sz="1900" dirty="0" smtClean="0">
                <a:latin typeface="+mn-lt"/>
              </a:rPr>
              <a:t>победители. В «Бригантине» выпускалась газета </a:t>
            </a:r>
            <a:r>
              <a:rPr lang="ru-RU" sz="1900" b="1" dirty="0" smtClean="0">
                <a:latin typeface="+mn-lt"/>
              </a:rPr>
              <a:t>«Веселая переменка».</a:t>
            </a:r>
            <a:endParaRPr lang="ru-RU" sz="1900" b="1" dirty="0">
              <a:latin typeface="+mn-lt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0694" y="1268760"/>
            <a:ext cx="3093785" cy="369766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14223" y="4865281"/>
            <a:ext cx="346672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+mn-lt"/>
              </a:rPr>
              <a:t>Якубовский Юрий Николаевич, в настоящее время – директор Тарасовской школы.</a:t>
            </a:r>
            <a:endParaRPr lang="ru-RU" sz="2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Содержимое 4"/>
          <p:cNvSpPr>
            <a:spLocks noGrp="1"/>
          </p:cNvSpPr>
          <p:nvPr>
            <p:ph sz="half" idx="1"/>
          </p:nvPr>
        </p:nvSpPr>
        <p:spPr>
          <a:xfrm>
            <a:off x="142844" y="1857364"/>
            <a:ext cx="4357718" cy="341312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endParaRPr lang="ru-RU" sz="2000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/>
              <a:t>Возникновение «Города Мастеров», как структурного подразделения «Бригантины»</a:t>
            </a:r>
            <a:endParaRPr lang="ru-RU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5500694" y="2285992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 flipV="1">
            <a:off x="6385437" y="4351494"/>
            <a:ext cx="899039" cy="45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63388" y="1740009"/>
            <a:ext cx="3904556" cy="4708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</a:rPr>
              <a:t>    В 2001 г. Юрий Николаевич становится директором школы, а на его место приходит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</a:rPr>
              <a:t>Сайгина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</a:rPr>
              <a:t> Светлана Владимировна, а в 2002 г. педагогом-организатором становится Данилина Елена Александровна. Вместе они усовершенствуют «Бригантину», делят ее на три составляющих. В начальном звене – улица начальных классов, в среднем звене – создают </a:t>
            </a: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</a:rPr>
              <a:t>«Город Мастеров»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anose="02020603050405020304" pitchFamily="18" charset="0"/>
              </a:rPr>
              <a:t>, в старшем- остается совет старшеклассников, т.е. улица старшеклассников. 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44" t="4575" r="29072" b="45089"/>
          <a:stretch/>
        </p:blipFill>
        <p:spPr>
          <a:xfrm>
            <a:off x="6588562" y="1324160"/>
            <a:ext cx="2241401" cy="20546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6732240" y="3458344"/>
            <a:ext cx="25554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latin typeface="+mn-lt"/>
              </a:rPr>
              <a:t>Данилина Е.А.</a:t>
            </a:r>
            <a:endParaRPr lang="ru-RU" sz="2400" dirty="0">
              <a:latin typeface="+mn-lt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98" t="7218" r="35295" b="9108"/>
          <a:stretch/>
        </p:blipFill>
        <p:spPr>
          <a:xfrm>
            <a:off x="5413583" y="3938785"/>
            <a:ext cx="1943708" cy="22352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TextBox 7"/>
          <p:cNvSpPr txBox="1"/>
          <p:nvPr/>
        </p:nvSpPr>
        <p:spPr>
          <a:xfrm>
            <a:off x="5499103" y="6218157"/>
            <a:ext cx="26717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err="1" smtClean="0">
                <a:latin typeface="+mn-lt"/>
              </a:rPr>
              <a:t>Сайгина</a:t>
            </a:r>
            <a:r>
              <a:rPr lang="ru-RU" sz="2400" dirty="0" smtClean="0">
                <a:latin typeface="+mn-lt"/>
              </a:rPr>
              <a:t> С.В.</a:t>
            </a:r>
            <a:endParaRPr lang="ru-RU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95240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Содержимое 4"/>
          <p:cNvSpPr>
            <a:spLocks noGrp="1"/>
          </p:cNvSpPr>
          <p:nvPr>
            <p:ph sz="half" idx="1"/>
          </p:nvPr>
        </p:nvSpPr>
        <p:spPr>
          <a:xfrm>
            <a:off x="142844" y="1857364"/>
            <a:ext cx="4357718" cy="341312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endParaRPr lang="ru-RU" sz="2000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85762" y="443695"/>
            <a:ext cx="8229600" cy="1143000"/>
          </a:xfrm>
        </p:spPr>
        <p:txBody>
          <a:bodyPr/>
          <a:lstStyle/>
          <a:p>
            <a:r>
              <a:rPr lang="ru-RU" dirty="0" smtClean="0"/>
              <a:t>Структура «Города Мастеров» раньше..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5500694" y="2285992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>
          <a:xfrm>
            <a:off x="142844" y="1601611"/>
            <a:ext cx="3795682" cy="4525963"/>
          </a:xfrm>
        </p:spPr>
        <p:txBody>
          <a:bodyPr/>
          <a:lstStyle/>
          <a:p>
            <a:pPr marL="0" indent="0">
              <a:buNone/>
            </a:pPr>
            <a:r>
              <a:rPr lang="ru-RU" sz="2000" b="1" dirty="0" smtClean="0"/>
              <a:t>    «</a:t>
            </a:r>
            <a:r>
              <a:rPr lang="ru-RU" sz="2000" b="1" dirty="0"/>
              <a:t>Город Мастеров» </a:t>
            </a:r>
            <a:r>
              <a:rPr lang="ru-RU" sz="2000" dirty="0"/>
              <a:t>делился на улицы: улица художников, труда, Чайковский переулок и другие. Это были сектора по интересам, </a:t>
            </a:r>
            <a:r>
              <a:rPr lang="ru-RU" sz="2000" dirty="0" smtClean="0"/>
              <a:t>в которые </a:t>
            </a:r>
            <a:r>
              <a:rPr lang="ru-RU" sz="2000" dirty="0"/>
              <a:t>входили представители от каждого класса и составляли городской совет, который возглавлял председатель городского совета. </a:t>
            </a:r>
            <a:endParaRPr lang="ru-RU" sz="2000" dirty="0" smtClean="0"/>
          </a:p>
          <a:p>
            <a:pPr marL="0" indent="0">
              <a:buNone/>
            </a:pPr>
            <a:r>
              <a:rPr lang="ru-RU" sz="2000" dirty="0"/>
              <a:t>В среднем звене начинаются соревнования за </a:t>
            </a:r>
            <a:r>
              <a:rPr lang="ru-RU" sz="2000" dirty="0" err="1"/>
              <a:t>РОПСы</a:t>
            </a:r>
            <a:r>
              <a:rPr lang="ru-RU" sz="2000" dirty="0"/>
              <a:t> - денежная единица «Города Мастеров». За разные добрые дела ребята зарабатывали </a:t>
            </a:r>
            <a:r>
              <a:rPr lang="ru-RU" sz="2000" dirty="0" err="1"/>
              <a:t>РОПСы</a:t>
            </a:r>
            <a:r>
              <a:rPr lang="ru-RU" sz="2000" dirty="0"/>
              <a:t>, потом подводились итоги за месяц, выявлялись классы-победители.</a:t>
            </a:r>
          </a:p>
        </p:txBody>
      </p:sp>
      <p:pic>
        <p:nvPicPr>
          <p:cNvPr id="7" name="Picture 6" descr="i (1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4395" y="2437373"/>
            <a:ext cx="2981896" cy="2744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664952" y="5296577"/>
            <a:ext cx="28807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+mn-lt"/>
              </a:rPr>
              <a:t>Эмблема «Города Мастеров».</a:t>
            </a:r>
            <a:endParaRPr lang="ru-RU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50578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Содержимое 4"/>
          <p:cNvSpPr>
            <a:spLocks noGrp="1"/>
          </p:cNvSpPr>
          <p:nvPr>
            <p:ph sz="half" idx="1"/>
          </p:nvPr>
        </p:nvSpPr>
        <p:spPr>
          <a:xfrm>
            <a:off x="142844" y="1857364"/>
            <a:ext cx="4357718" cy="341312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endParaRPr lang="ru-RU" sz="2000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Преобразование «Бригантины» в «Город Мастеров»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500694" y="2285992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" name="Rectangle 1"/>
          <p:cNvSpPr>
            <a:spLocks noGrp="1" noChangeArrowheads="1"/>
          </p:cNvSpPr>
          <p:nvPr>
            <p:ph sz="half" idx="2"/>
          </p:nvPr>
        </p:nvSpPr>
        <p:spPr bwMode="auto">
          <a:xfrm>
            <a:off x="251520" y="1703512"/>
            <a:ext cx="3621526" cy="5016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indent="0">
              <a:spcBef>
                <a:spcPct val="0"/>
              </a:spcBef>
              <a:buNone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   В 2006 г. «Бригантина» была преобразована в </a:t>
            </a: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«Город Мастеров»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, а председатель совета старшеклассников меняется на президента «Города Мастеров». </a:t>
            </a:r>
          </a:p>
          <a:p>
            <a:pPr marL="0" indent="0">
              <a:spcBef>
                <a:spcPct val="0"/>
              </a:spcBef>
              <a:buNone/>
            </a:pPr>
            <a:r>
              <a:rPr lang="ru-RU" sz="2000" dirty="0"/>
              <a:t> </a:t>
            </a:r>
            <a:r>
              <a:rPr lang="ru-RU" sz="2000" dirty="0" smtClean="0"/>
              <a:t>   С </a:t>
            </a:r>
            <a:r>
              <a:rPr lang="ru-RU" sz="2000" dirty="0"/>
              <a:t>2009г. выпускается </a:t>
            </a:r>
            <a:r>
              <a:rPr lang="ru-RU" sz="2000" b="1" dirty="0"/>
              <a:t>«Школьный портфель» </a:t>
            </a:r>
            <a:r>
              <a:rPr lang="ru-RU" sz="2000" dirty="0"/>
              <a:t>- информационный партнер «Города Мастеров». В нем жители «городка» делятся своими впечатлениями о происходящих событиях в школе, предлагают внести новшества, делают заявления.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8" name="Picture 7" descr="100_332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565456" y="1173153"/>
            <a:ext cx="2064271" cy="2755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9" name="Picture 8" descr="100_333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439223" y="3067724"/>
            <a:ext cx="2116167" cy="28262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TextBox 2"/>
          <p:cNvSpPr txBox="1"/>
          <p:nvPr/>
        </p:nvSpPr>
        <p:spPr>
          <a:xfrm>
            <a:off x="5436097" y="5594344"/>
            <a:ext cx="35824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+mn-lt"/>
              </a:rPr>
              <a:t>Страницы из «Школьного портфеля</a:t>
            </a:r>
            <a:r>
              <a:rPr lang="ru-RU" sz="2400" dirty="0" smtClean="0">
                <a:latin typeface="+mn-lt"/>
              </a:rPr>
              <a:t>».</a:t>
            </a:r>
            <a:endParaRPr lang="ru-RU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49312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Содержимое 4"/>
          <p:cNvSpPr>
            <a:spLocks noGrp="1"/>
          </p:cNvSpPr>
          <p:nvPr>
            <p:ph sz="half" idx="1"/>
          </p:nvPr>
        </p:nvSpPr>
        <p:spPr>
          <a:xfrm>
            <a:off x="142844" y="1857364"/>
            <a:ext cx="4357718" cy="341312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endParaRPr lang="ru-RU" sz="2000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Структура «Города </a:t>
            </a:r>
            <a:r>
              <a:rPr lang="ru-RU" dirty="0"/>
              <a:t>Мастеров</a:t>
            </a:r>
            <a:r>
              <a:rPr lang="ru-RU" dirty="0" smtClean="0"/>
              <a:t>» сейчас…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5500694" y="2285992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" name="Rectangle 1"/>
          <p:cNvSpPr>
            <a:spLocks noGrp="1" noChangeArrowheads="1"/>
          </p:cNvSpPr>
          <p:nvPr>
            <p:ph sz="half" idx="2"/>
          </p:nvPr>
        </p:nvSpPr>
        <p:spPr bwMode="auto">
          <a:xfrm>
            <a:off x="323528" y="1528696"/>
            <a:ext cx="3621526" cy="5324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indent="0">
              <a:spcBef>
                <a:spcPct val="0"/>
              </a:spcBef>
              <a:buNone/>
            </a:pPr>
            <a:r>
              <a:rPr lang="ru-RU" altLang="ru-RU" sz="2000" dirty="0" smtClean="0">
                <a:ea typeface="Times New Roman" panose="02020603050405020304" pitchFamily="18" charset="0"/>
              </a:rPr>
              <a:t>    Изменилась </a:t>
            </a:r>
            <a:r>
              <a:rPr lang="ru-RU" altLang="ru-RU" sz="2000" dirty="0">
                <a:ea typeface="Times New Roman" panose="02020603050405020304" pitchFamily="18" charset="0"/>
              </a:rPr>
              <a:t>структура детской организации, принципы работы</a:t>
            </a:r>
            <a:r>
              <a:rPr lang="ru-RU" altLang="ru-RU" sz="2000" dirty="0" smtClean="0">
                <a:ea typeface="Times New Roman" panose="02020603050405020304" pitchFamily="18" charset="0"/>
              </a:rPr>
              <a:t>. Координирует работу всей организации Совет Актива, возглавляемый президентом. </a:t>
            </a:r>
          </a:p>
          <a:p>
            <a:pPr marL="0" indent="0">
              <a:spcBef>
                <a:spcPct val="0"/>
              </a:spcBef>
              <a:buNone/>
            </a:pPr>
            <a:r>
              <a:rPr lang="ru-RU" alt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  С </a:t>
            </a:r>
            <a:r>
              <a:rPr lang="ru-RU" alt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2010 г. </a:t>
            </a:r>
            <a:r>
              <a:rPr lang="ru-RU" altLang="ru-RU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соревнования за «</a:t>
            </a:r>
            <a:r>
              <a:rPr lang="ru-RU" altLang="ru-RU" sz="20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РОПСы</a:t>
            </a:r>
            <a:r>
              <a:rPr lang="ru-RU" altLang="ru-RU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» усовершенствовались </a:t>
            </a:r>
            <a:r>
              <a:rPr lang="ru-RU" altLang="ru-RU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в экономическую игру «РОПС», в которой участвуют ребята со 2 по 11 класс. Сначала по итогам года, а теперь по итогам полугодия класс-лидер получает от директора школы вознаграждение</a:t>
            </a:r>
            <a:r>
              <a:rPr lang="ru-RU" alt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spcBef>
                <a:spcPct val="0"/>
              </a:spcBef>
              <a:buNone/>
            </a:pP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38453" y="1557260"/>
            <a:ext cx="38267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+mn-lt"/>
              </a:rPr>
              <a:t>    Совет Актива разбит на сектора, в которых каждый занимается своим делом. С 2015 г. </a:t>
            </a:r>
            <a:r>
              <a:rPr lang="ru-RU" sz="2000" dirty="0">
                <a:latin typeface="+mn-lt"/>
              </a:rPr>
              <a:t>в</a:t>
            </a:r>
            <a:r>
              <a:rPr lang="ru-RU" sz="2000" dirty="0" smtClean="0">
                <a:latin typeface="+mn-lt"/>
              </a:rPr>
              <a:t> «Городе Мастеров» существует школьное радио «Радио ГМ».</a:t>
            </a:r>
            <a:endParaRPr lang="ru-RU" sz="2000" dirty="0">
              <a:latin typeface="+mn-lt"/>
            </a:endParaRPr>
          </a:p>
        </p:txBody>
      </p:sp>
      <p:pic>
        <p:nvPicPr>
          <p:cNvPr id="11" name="Picture 2" descr="E:\Открытие радио\DSC0777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32044" y="3787079"/>
            <a:ext cx="3633177" cy="24190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12487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Содержимое 4"/>
          <p:cNvSpPr>
            <a:spLocks noGrp="1"/>
          </p:cNvSpPr>
          <p:nvPr>
            <p:ph sz="half" idx="1"/>
          </p:nvPr>
        </p:nvSpPr>
        <p:spPr>
          <a:xfrm>
            <a:off x="142844" y="1857364"/>
            <a:ext cx="4357718" cy="341312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endParaRPr lang="ru-RU" sz="2000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505164" y="89057"/>
            <a:ext cx="8229600" cy="1143000"/>
          </a:xfrm>
        </p:spPr>
        <p:txBody>
          <a:bodyPr/>
          <a:lstStyle/>
          <a:p>
            <a:r>
              <a:rPr lang="ru-RU" dirty="0" smtClean="0"/>
              <a:t>Президенты «Города </a:t>
            </a:r>
            <a:r>
              <a:rPr lang="ru-RU" dirty="0"/>
              <a:t>Мастеров»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500694" y="2285992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3" name="Rectangle 1"/>
          <p:cNvSpPr>
            <a:spLocks noGrp="1" noChangeArrowheads="1"/>
          </p:cNvSpPr>
          <p:nvPr>
            <p:ph sz="half" idx="2"/>
          </p:nvPr>
        </p:nvSpPr>
        <p:spPr bwMode="auto">
          <a:xfrm>
            <a:off x="457200" y="1381860"/>
            <a:ext cx="3466728" cy="4955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   В 2006 г. 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первым президентом становится Аникин Антон.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   В 2007 г. 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его сменяет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</a:rPr>
              <a:t>Сайгина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Наталья.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2400" dirty="0" smtClean="0"/>
              <a:t>    В 2008 г. </a:t>
            </a:r>
            <a:r>
              <a:rPr lang="ru-RU" altLang="ru-RU" sz="2000" dirty="0" smtClean="0"/>
              <a:t>пост президента занимает </a:t>
            </a:r>
            <a:r>
              <a:rPr lang="ru-RU" altLang="ru-RU" sz="2000" dirty="0" err="1" smtClean="0"/>
              <a:t>Смыкова</a:t>
            </a:r>
            <a:r>
              <a:rPr lang="ru-RU" altLang="ru-RU" sz="2000" dirty="0" smtClean="0"/>
              <a:t> Инна.</a:t>
            </a:r>
            <a:endParaRPr lang="ru-RU" altLang="ru-RU" sz="2000" dirty="0"/>
          </a:p>
          <a:p>
            <a:pPr marL="0" lvl="0" indent="0">
              <a:spcBef>
                <a:spcPct val="0"/>
              </a:spcBef>
              <a:buNone/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   В 2009 г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. – 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</a:rPr>
              <a:t>Поваренкина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Маргарита. Она  руководит детской организацией три года. </a:t>
            </a:r>
            <a:r>
              <a:rPr lang="ru-RU" sz="2000" dirty="0"/>
              <a:t>При ней школа дважды становилась </a:t>
            </a:r>
            <a:r>
              <a:rPr lang="ru-RU" sz="2000" dirty="0" smtClean="0"/>
              <a:t>«Школой- лидером», </a:t>
            </a:r>
            <a:r>
              <a:rPr lang="ru-RU" sz="2000" dirty="0"/>
              <a:t>в 2010 и 2012 году. Она была президентом районного штаба «Ритм». 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8387" y="2178378"/>
            <a:ext cx="3490756" cy="26180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5500694" y="4808824"/>
            <a:ext cx="30346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err="1" smtClean="0">
                <a:latin typeface="+mn-lt"/>
              </a:rPr>
              <a:t>Поваренкина</a:t>
            </a:r>
            <a:r>
              <a:rPr lang="ru-RU" sz="2400" dirty="0" smtClean="0">
                <a:latin typeface="+mn-lt"/>
              </a:rPr>
              <a:t> М. с Активом «Города Мастеров</a:t>
            </a:r>
            <a:r>
              <a:rPr lang="ru-RU" sz="2400" dirty="0" smtClean="0">
                <a:latin typeface="+mn-lt"/>
              </a:rPr>
              <a:t>».</a:t>
            </a:r>
            <a:endParaRPr lang="ru-RU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44996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Содержимое 4"/>
          <p:cNvSpPr>
            <a:spLocks noGrp="1"/>
          </p:cNvSpPr>
          <p:nvPr>
            <p:ph sz="half" idx="1"/>
          </p:nvPr>
        </p:nvSpPr>
        <p:spPr>
          <a:xfrm>
            <a:off x="142844" y="1857364"/>
            <a:ext cx="4357718" cy="341312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endParaRPr lang="ru-RU" sz="2000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914400" y="53536"/>
            <a:ext cx="8229600" cy="1143000"/>
          </a:xfrm>
        </p:spPr>
        <p:txBody>
          <a:bodyPr/>
          <a:lstStyle/>
          <a:p>
            <a:r>
              <a:rPr lang="ru-RU" dirty="0" smtClean="0"/>
              <a:t>Президенты «Города </a:t>
            </a:r>
            <a:r>
              <a:rPr lang="ru-RU" dirty="0"/>
              <a:t>Мастеров»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500694" y="2285992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" name="Rectangle 1"/>
          <p:cNvSpPr>
            <a:spLocks noGrp="1" noChangeArrowheads="1"/>
          </p:cNvSpPr>
          <p:nvPr>
            <p:ph sz="half" idx="2"/>
          </p:nvPr>
        </p:nvSpPr>
        <p:spPr bwMode="auto">
          <a:xfrm>
            <a:off x="176518" y="1021959"/>
            <a:ext cx="3633469" cy="550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indent="0">
              <a:spcBef>
                <a:spcPct val="0"/>
              </a:spcBef>
              <a:buNone/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   В 2012 г. </a:t>
            </a:r>
            <a:r>
              <a:rPr lang="ru-RU" sz="2000" dirty="0"/>
              <a:t>президентом </a:t>
            </a:r>
            <a:r>
              <a:rPr lang="ru-RU" sz="2000" dirty="0" smtClean="0"/>
              <a:t>«Города Мастеров» выбирают </a:t>
            </a:r>
            <a:r>
              <a:rPr lang="ru-RU" sz="2000" dirty="0" err="1" smtClean="0"/>
              <a:t>Вараксину</a:t>
            </a:r>
            <a:r>
              <a:rPr lang="ru-RU" sz="2000" dirty="0" smtClean="0"/>
              <a:t> Олесю. </a:t>
            </a:r>
            <a:r>
              <a:rPr lang="ru-RU" sz="2000" dirty="0"/>
              <a:t>Два года она занимала должность </a:t>
            </a:r>
            <a:r>
              <a:rPr lang="ru-RU" sz="2000" dirty="0" smtClean="0"/>
              <a:t>президента, </a:t>
            </a:r>
            <a:r>
              <a:rPr lang="ru-RU" sz="2000" dirty="0"/>
              <a:t>а потом ее выбрали президентом </a:t>
            </a:r>
            <a:r>
              <a:rPr lang="ru-RU" sz="2000" dirty="0" smtClean="0"/>
              <a:t>районного штаба активистов «Ритм». </a:t>
            </a:r>
            <a:r>
              <a:rPr lang="ru-RU" altLang="ru-RU" sz="2000" dirty="0">
                <a:ea typeface="Times New Roman" panose="02020603050405020304" pitchFamily="18" charset="0"/>
              </a:rPr>
              <a:t>В 2014 г., при президенте </a:t>
            </a:r>
            <a:r>
              <a:rPr lang="ru-RU" altLang="ru-RU" sz="2000" dirty="0" err="1">
                <a:ea typeface="Times New Roman" panose="02020603050405020304" pitchFamily="18" charset="0"/>
              </a:rPr>
              <a:t>Вараксиной</a:t>
            </a:r>
            <a:r>
              <a:rPr lang="ru-RU" altLang="ru-RU" sz="2000" dirty="0">
                <a:ea typeface="Times New Roman" panose="02020603050405020304" pitchFamily="18" charset="0"/>
              </a:rPr>
              <a:t> </a:t>
            </a:r>
            <a:r>
              <a:rPr lang="ru-RU" altLang="ru-RU" sz="2000" dirty="0" smtClean="0">
                <a:ea typeface="Times New Roman" panose="02020603050405020304" pitchFamily="18" charset="0"/>
              </a:rPr>
              <a:t>Олесе, </a:t>
            </a:r>
            <a:r>
              <a:rPr lang="ru-RU" altLang="ru-RU" sz="2000" dirty="0">
                <a:ea typeface="Times New Roman" panose="02020603050405020304" pitchFamily="18" charset="0"/>
              </a:rPr>
              <a:t>школа в третий раз получила почетную ленту и звание «Школа - лидер». </a:t>
            </a:r>
            <a:endParaRPr lang="ru-RU" altLang="ru-RU" sz="2000" dirty="0" smtClean="0">
              <a:ea typeface="Times New Roman" panose="02020603050405020304" pitchFamily="18" charset="0"/>
            </a:endParaRPr>
          </a:p>
          <a:p>
            <a:pPr marL="0" indent="0">
              <a:spcBef>
                <a:spcPct val="0"/>
              </a:spcBef>
              <a:buNone/>
            </a:pPr>
            <a:endParaRPr lang="ru-RU" altLang="ru-RU" sz="2400" dirty="0"/>
          </a:p>
          <a:p>
            <a:pPr marL="0" indent="0">
              <a:spcBef>
                <a:spcPct val="0"/>
              </a:spcBef>
              <a:buNone/>
            </a:pPr>
            <a:r>
              <a:rPr lang="ru-RU" sz="2400" dirty="0" smtClean="0"/>
              <a:t>    С </a:t>
            </a:r>
            <a:r>
              <a:rPr lang="ru-RU" sz="2400" dirty="0"/>
              <a:t>2012 г. </a:t>
            </a:r>
            <a:r>
              <a:rPr lang="ru-RU" sz="2000" dirty="0"/>
              <a:t>руководителем «Города Мастеров» является Якубовская </a:t>
            </a:r>
            <a:r>
              <a:rPr lang="ru-RU" sz="2000" dirty="0" smtClean="0"/>
              <a:t>Татьяна Геннадьевна.</a:t>
            </a:r>
            <a:endParaRPr lang="ru-RU" sz="20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50" b="24396"/>
          <a:stretch/>
        </p:blipFill>
        <p:spPr>
          <a:xfrm>
            <a:off x="5868144" y="4068078"/>
            <a:ext cx="2039871" cy="22322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5868144" y="6300326"/>
            <a:ext cx="3000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latin typeface="+mn-lt"/>
              </a:rPr>
              <a:t>Якубовская Т.Г.</a:t>
            </a:r>
            <a:endParaRPr lang="ru-RU" sz="2400" dirty="0">
              <a:latin typeface="+mn-lt"/>
            </a:endParaRPr>
          </a:p>
        </p:txBody>
      </p:sp>
      <p:pic>
        <p:nvPicPr>
          <p:cNvPr id="11" name="Picture 5" descr="G:\День пионерии\IMG_236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128" y="1196536"/>
            <a:ext cx="3211526" cy="21405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TextBox 2"/>
          <p:cNvSpPr txBox="1"/>
          <p:nvPr/>
        </p:nvSpPr>
        <p:spPr>
          <a:xfrm>
            <a:off x="4996637" y="3386333"/>
            <a:ext cx="40085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err="1" smtClean="0">
                <a:latin typeface="+mn-lt"/>
              </a:rPr>
              <a:t>Вараксина</a:t>
            </a:r>
            <a:r>
              <a:rPr lang="ru-RU" sz="2400" dirty="0" smtClean="0">
                <a:latin typeface="+mn-lt"/>
              </a:rPr>
              <a:t> О. с </a:t>
            </a:r>
            <a:r>
              <a:rPr lang="ru-RU" sz="2400" dirty="0" smtClean="0">
                <a:latin typeface="+mn-lt"/>
              </a:rPr>
              <a:t>активистами.</a:t>
            </a:r>
            <a:endParaRPr lang="ru-RU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41180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Содержимое 4"/>
          <p:cNvSpPr>
            <a:spLocks noGrp="1"/>
          </p:cNvSpPr>
          <p:nvPr>
            <p:ph sz="half" idx="1"/>
          </p:nvPr>
        </p:nvSpPr>
        <p:spPr>
          <a:xfrm>
            <a:off x="9236" y="1556792"/>
            <a:ext cx="4357718" cy="341312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    </a:t>
            </a:r>
            <a:r>
              <a:rPr lang="ru-RU" sz="2400" dirty="0" smtClean="0"/>
              <a:t>В </a:t>
            </a:r>
            <a:r>
              <a:rPr lang="ru-RU" sz="2400" dirty="0"/>
              <a:t>октябре 2014 г. </a:t>
            </a:r>
            <a:r>
              <a:rPr lang="ru-RU" sz="2000" dirty="0"/>
              <a:t>президентом «Города Мастеров» </a:t>
            </a:r>
            <a:r>
              <a:rPr lang="ru-RU" sz="2000" dirty="0" smtClean="0"/>
              <a:t>становится Якубовская Екатерина. </a:t>
            </a:r>
            <a:r>
              <a:rPr lang="ru-RU" sz="2000" dirty="0"/>
              <a:t>Во главе с Екатериной наша школьная общественная организация в 2015 году завоевала звание «Лидер 2015», а в 2016 году – заняла 1 </a:t>
            </a:r>
            <a:r>
              <a:rPr lang="ru-RU" sz="2000" dirty="0" smtClean="0"/>
              <a:t>место по итогам смотра – конкурса детских общественных организаций.</a:t>
            </a:r>
          </a:p>
          <a:p>
            <a:pPr>
              <a:buNone/>
            </a:pPr>
            <a:r>
              <a:rPr lang="ru-RU" sz="2000" dirty="0" smtClean="0"/>
              <a:t>          </a:t>
            </a:r>
            <a:r>
              <a:rPr lang="ru-RU" sz="2400" dirty="0" smtClean="0"/>
              <a:t>В октябре 2016 г. </a:t>
            </a:r>
            <a:r>
              <a:rPr lang="ru-RU" sz="2000" dirty="0"/>
              <a:t>н</a:t>
            </a:r>
            <a:r>
              <a:rPr lang="ru-RU" sz="2000" dirty="0" smtClean="0"/>
              <a:t>а должность президента выбирают </a:t>
            </a:r>
            <a:r>
              <a:rPr lang="ru-RU" sz="2000" dirty="0" err="1" smtClean="0"/>
              <a:t>Вараксину</a:t>
            </a:r>
            <a:r>
              <a:rPr lang="ru-RU" sz="2000" dirty="0" smtClean="0"/>
              <a:t> Ангелину. Ангелина – действующий президент «Города Мастеров»</a:t>
            </a:r>
            <a:endParaRPr lang="ru-RU" sz="2000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67544" y="153291"/>
            <a:ext cx="8229600" cy="1143000"/>
          </a:xfrm>
        </p:spPr>
        <p:txBody>
          <a:bodyPr/>
          <a:lstStyle/>
          <a:p>
            <a:r>
              <a:rPr lang="ru-RU" dirty="0" smtClean="0"/>
              <a:t>Президенты </a:t>
            </a:r>
            <a:r>
              <a:rPr lang="ru-RU" dirty="0"/>
              <a:t>«</a:t>
            </a:r>
            <a:r>
              <a:rPr lang="ru-RU" dirty="0" smtClean="0"/>
              <a:t>Города </a:t>
            </a:r>
            <a:r>
              <a:rPr lang="ru-RU" dirty="0"/>
              <a:t>Мастеров»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500694" y="2285992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16" r="5466"/>
          <a:stretch/>
        </p:blipFill>
        <p:spPr>
          <a:xfrm>
            <a:off x="5796136" y="3645025"/>
            <a:ext cx="1811230" cy="23223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2" descr="C:\Users\1\Desktop\на лидер 2016\DSC0298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095" r="27771" b="26256"/>
          <a:stretch/>
        </p:blipFill>
        <p:spPr bwMode="auto">
          <a:xfrm>
            <a:off x="7236171" y="1159836"/>
            <a:ext cx="1728192" cy="22523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extBox 1"/>
          <p:cNvSpPr txBox="1"/>
          <p:nvPr/>
        </p:nvSpPr>
        <p:spPr>
          <a:xfrm>
            <a:off x="5115765" y="1938721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latin typeface="+mn-lt"/>
              </a:rPr>
              <a:t>Якубовская Е.</a:t>
            </a:r>
            <a:endParaRPr lang="ru-RU" sz="2400" dirty="0"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96136" y="5967351"/>
            <a:ext cx="26717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err="1" smtClean="0">
                <a:latin typeface="+mn-lt"/>
              </a:rPr>
              <a:t>Вараксина</a:t>
            </a:r>
            <a:r>
              <a:rPr lang="ru-RU" sz="2400" dirty="0" smtClean="0">
                <a:latin typeface="+mn-lt"/>
              </a:rPr>
              <a:t> А.</a:t>
            </a:r>
            <a:endParaRPr lang="ru-RU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38260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Содержимое 4"/>
          <p:cNvSpPr>
            <a:spLocks noGrp="1"/>
          </p:cNvSpPr>
          <p:nvPr>
            <p:ph sz="half" idx="1"/>
          </p:nvPr>
        </p:nvSpPr>
        <p:spPr>
          <a:xfrm>
            <a:off x="142844" y="1857364"/>
            <a:ext cx="4357718" cy="341312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endParaRPr lang="ru-RU" sz="2000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85762" y="81754"/>
            <a:ext cx="8229600" cy="1143000"/>
          </a:xfrm>
        </p:spPr>
        <p:txBody>
          <a:bodyPr/>
          <a:lstStyle/>
          <a:p>
            <a:r>
              <a:rPr lang="ru-RU" dirty="0" smtClean="0"/>
              <a:t>15 лет существует 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«</a:t>
            </a:r>
            <a:r>
              <a:rPr lang="ru-RU" dirty="0" smtClean="0"/>
              <a:t>Город </a:t>
            </a:r>
            <a:r>
              <a:rPr lang="ru-RU" dirty="0"/>
              <a:t>Мастеров»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500694" y="2285992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" name="Rectangle 1"/>
          <p:cNvSpPr>
            <a:spLocks noGrp="1" noChangeArrowheads="1"/>
          </p:cNvSpPr>
          <p:nvPr>
            <p:ph sz="half" idx="2"/>
          </p:nvPr>
        </p:nvSpPr>
        <p:spPr bwMode="auto">
          <a:xfrm>
            <a:off x="197435" y="3077260"/>
            <a:ext cx="363346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indent="0" algn="just">
              <a:spcBef>
                <a:spcPct val="0"/>
              </a:spcBef>
              <a:buNone/>
            </a:pPr>
            <a:endParaRPr lang="ru-RU" altLang="ru-RU" sz="2000" dirty="0"/>
          </a:p>
          <a:p>
            <a:pPr marL="0" indent="0" algn="just">
              <a:spcBef>
                <a:spcPct val="0"/>
              </a:spcBef>
              <a:buNone/>
            </a:pP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01"/>
          <a:stretch/>
        </p:blipFill>
        <p:spPr>
          <a:xfrm>
            <a:off x="3685970" y="4063422"/>
            <a:ext cx="4815120" cy="27277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66"/>
          <a:stretch/>
        </p:blipFill>
        <p:spPr>
          <a:xfrm>
            <a:off x="231353" y="1340768"/>
            <a:ext cx="5076056" cy="28868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5500694" y="1461514"/>
            <a:ext cx="3391786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2800" u="sng" dirty="0" smtClean="0">
                <a:latin typeface="+mn-lt"/>
              </a:rPr>
              <a:t>Наш девиз: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2400" dirty="0" smtClean="0">
                <a:latin typeface="+mn-lt"/>
              </a:rPr>
              <a:t>Не </a:t>
            </a:r>
            <a:r>
              <a:rPr lang="ru-RU" altLang="ru-RU" sz="2400" dirty="0">
                <a:latin typeface="+mn-lt"/>
              </a:rPr>
              <a:t>доволен- возражай,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2400" dirty="0">
                <a:latin typeface="+mn-lt"/>
              </a:rPr>
              <a:t>Возражаешь- предлагай,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2400" dirty="0">
                <a:latin typeface="+mn-lt"/>
              </a:rPr>
              <a:t>Предлагаешь- делай,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2400" dirty="0">
                <a:latin typeface="+mn-lt"/>
              </a:rPr>
              <a:t>Берись за дело смело!</a:t>
            </a:r>
          </a:p>
        </p:txBody>
      </p:sp>
    </p:spTree>
    <p:extLst>
      <p:ext uri="{BB962C8B-B14F-4D97-AF65-F5344CB8AC3E}">
        <p14:creationId xmlns:p14="http://schemas.microsoft.com/office/powerpoint/2010/main" val="421359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Содержимое 4"/>
          <p:cNvSpPr>
            <a:spLocks noGrp="1"/>
          </p:cNvSpPr>
          <p:nvPr>
            <p:ph sz="half" idx="1"/>
          </p:nvPr>
        </p:nvSpPr>
        <p:spPr>
          <a:xfrm>
            <a:off x="142844" y="1857364"/>
            <a:ext cx="4357718" cy="341312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endParaRPr lang="ru-RU" sz="2000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271490" y="0"/>
            <a:ext cx="8229600" cy="1030546"/>
          </a:xfrm>
        </p:spPr>
        <p:txBody>
          <a:bodyPr/>
          <a:lstStyle/>
          <a:p>
            <a:r>
              <a:rPr lang="ru-RU" dirty="0" smtClean="0"/>
              <a:t>Путь длиною в 95 лет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5500694" y="2285992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" name="Rectangle 1"/>
          <p:cNvSpPr>
            <a:spLocks noGrp="1" noChangeArrowheads="1"/>
          </p:cNvSpPr>
          <p:nvPr>
            <p:ph sz="half" idx="2"/>
          </p:nvPr>
        </p:nvSpPr>
        <p:spPr bwMode="auto">
          <a:xfrm>
            <a:off x="197435" y="3077260"/>
            <a:ext cx="363346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indent="0" algn="just">
              <a:spcBef>
                <a:spcPct val="0"/>
              </a:spcBef>
              <a:buNone/>
            </a:pPr>
            <a:endParaRPr lang="ru-RU" altLang="ru-RU" sz="2000" dirty="0"/>
          </a:p>
          <a:p>
            <a:pPr marL="0" indent="0" algn="just">
              <a:spcBef>
                <a:spcPct val="0"/>
              </a:spcBef>
              <a:buNone/>
            </a:pP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04985" y="1550494"/>
            <a:ext cx="327585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     С </a:t>
            </a:r>
            <a:r>
              <a:rPr lang="ru-RU" sz="2000" dirty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момента образования в нашей школе пионерской организации до современного «Города Мастеров» прошло много времени. Но идеи, цели, дела, которыми жили пионеры, сегодня живы и воплощаются  в жизнь новым поколением молодежи. </a:t>
            </a:r>
            <a:endParaRPr lang="ru-RU" sz="2000" dirty="0">
              <a:latin typeface="+mn-lt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1625" y="995230"/>
            <a:ext cx="3740510" cy="25141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1625" y="3785307"/>
            <a:ext cx="3738533" cy="2486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12338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Содержимое 4"/>
          <p:cNvSpPr>
            <a:spLocks noGrp="1"/>
          </p:cNvSpPr>
          <p:nvPr>
            <p:ph sz="half" idx="1"/>
          </p:nvPr>
        </p:nvSpPr>
        <p:spPr>
          <a:xfrm>
            <a:off x="142844" y="1857364"/>
            <a:ext cx="4357718" cy="341312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endParaRPr lang="ru-RU" sz="2000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271490" y="0"/>
            <a:ext cx="8229600" cy="1030546"/>
          </a:xfrm>
        </p:spPr>
        <p:txBody>
          <a:bodyPr/>
          <a:lstStyle/>
          <a:p>
            <a:r>
              <a:rPr lang="ru-RU" dirty="0" smtClean="0"/>
              <a:t>Путь длиною в 95 лет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5500694" y="2285992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" name="Rectangle 1"/>
          <p:cNvSpPr>
            <a:spLocks noGrp="1" noChangeArrowheads="1"/>
          </p:cNvSpPr>
          <p:nvPr>
            <p:ph sz="half" idx="2"/>
          </p:nvPr>
        </p:nvSpPr>
        <p:spPr bwMode="auto">
          <a:xfrm>
            <a:off x="197435" y="3077260"/>
            <a:ext cx="363346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indent="0" algn="just">
              <a:spcBef>
                <a:spcPct val="0"/>
              </a:spcBef>
              <a:buNone/>
            </a:pPr>
            <a:endParaRPr lang="ru-RU" altLang="ru-RU" sz="2000" dirty="0"/>
          </a:p>
          <a:p>
            <a:pPr marL="0" indent="0" algn="just">
              <a:spcBef>
                <a:spcPct val="0"/>
              </a:spcBef>
              <a:buNone/>
            </a:pP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7868" y="1039497"/>
            <a:ext cx="372444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    Тимуровское </a:t>
            </a:r>
            <a:r>
              <a:rPr lang="ru-RU" sz="2000" dirty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движение переросло в волонтерское движение. Помощь пожилым людям и ветеранам, уборка памятников, почетный караул у памятника погибшим воинам в День Победы, сегодня не менее актуальны, чем в те далекие времена. </a:t>
            </a:r>
            <a:endParaRPr lang="ru-RU" sz="2000" dirty="0">
              <a:latin typeface="+mn-lt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9109" y="1119046"/>
            <a:ext cx="3483566" cy="22768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4" descr="IMG_20140416_18382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621" y="3983718"/>
            <a:ext cx="3324283" cy="24928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2" name="Picture 10" descr="C:\Documents and Settings\Admin\Рабочий стол\Фото школьные мероприятия 2013-2014\9 мая\100_355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109" y="3822270"/>
            <a:ext cx="3549035" cy="26597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385256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Содержимое 4"/>
          <p:cNvSpPr>
            <a:spLocks noGrp="1"/>
          </p:cNvSpPr>
          <p:nvPr>
            <p:ph sz="half" idx="1"/>
          </p:nvPr>
        </p:nvSpPr>
        <p:spPr>
          <a:xfrm>
            <a:off x="142844" y="1857364"/>
            <a:ext cx="4357718" cy="341312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endParaRPr lang="ru-RU" sz="2000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271490" y="0"/>
            <a:ext cx="8229600" cy="1030546"/>
          </a:xfrm>
        </p:spPr>
        <p:txBody>
          <a:bodyPr/>
          <a:lstStyle/>
          <a:p>
            <a:r>
              <a:rPr lang="ru-RU" dirty="0" smtClean="0"/>
              <a:t>Путь длиною в 95 лет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5500694" y="2285992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" name="Rectangle 1"/>
          <p:cNvSpPr>
            <a:spLocks noGrp="1" noChangeArrowheads="1"/>
          </p:cNvSpPr>
          <p:nvPr>
            <p:ph sz="half" idx="2"/>
          </p:nvPr>
        </p:nvSpPr>
        <p:spPr bwMode="auto">
          <a:xfrm>
            <a:off x="197435" y="3077260"/>
            <a:ext cx="363346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indent="0" algn="just">
              <a:spcBef>
                <a:spcPct val="0"/>
              </a:spcBef>
              <a:buNone/>
            </a:pPr>
            <a:endParaRPr lang="ru-RU" altLang="ru-RU" sz="2000" dirty="0"/>
          </a:p>
          <a:p>
            <a:pPr marL="0" indent="0" algn="just">
              <a:spcBef>
                <a:spcPct val="0"/>
              </a:spcBef>
              <a:buNone/>
            </a:pP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989" y="901982"/>
            <a:ext cx="413995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    Экологические </a:t>
            </a:r>
            <a:r>
              <a:rPr lang="ru-RU" sz="2000" dirty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акции берут свое начало в операциях «Зеленая аптека» и «Голубой патруль». Мы также собираем макулатуру, участвуем в мероприятиях, принимаем в состав Актива новых активистов, проводим линейки, боремся с хулиганами и двоечниками, выпускаем школьную газету. У пионеров был Совет дружины, </a:t>
            </a:r>
            <a:r>
              <a:rPr lang="ru-RU" sz="2000" dirty="0" smtClean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теперь – </a:t>
            </a:r>
            <a:r>
              <a:rPr lang="ru-RU" sz="2000" dirty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Совет Актива. </a:t>
            </a:r>
            <a:endParaRPr lang="ru-RU" sz="2000" dirty="0">
              <a:latin typeface="+mn-lt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0" t="23564" r="52363" b="34580"/>
          <a:stretch/>
        </p:blipFill>
        <p:spPr>
          <a:xfrm>
            <a:off x="5548206" y="918970"/>
            <a:ext cx="3400400" cy="24380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9" descr="100_3411"/>
          <p:cNvPicPr>
            <a:picLocks noChangeAspect="1" noChangeArrowheads="1"/>
          </p:cNvPicPr>
          <p:nvPr/>
        </p:nvPicPr>
        <p:blipFill>
          <a:blip r:embed="rId4" cstate="print">
            <a:lum brigh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3295" y="3618822"/>
            <a:ext cx="3190221" cy="23895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9" name="Picture 3" descr="G:\День пионерии\IMG_229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357" y="4516847"/>
            <a:ext cx="3312938" cy="22089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648886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Содержимое 4"/>
          <p:cNvSpPr>
            <a:spLocks noGrp="1"/>
          </p:cNvSpPr>
          <p:nvPr>
            <p:ph sz="half" idx="1"/>
          </p:nvPr>
        </p:nvSpPr>
        <p:spPr>
          <a:xfrm>
            <a:off x="142844" y="1857364"/>
            <a:ext cx="4357718" cy="341312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endParaRPr lang="ru-RU" sz="2000" dirty="0"/>
          </a:p>
        </p:txBody>
      </p:sp>
      <p:sp>
        <p:nvSpPr>
          <p:cNvPr id="10" name="TextBox 9"/>
          <p:cNvSpPr txBox="1"/>
          <p:nvPr/>
        </p:nvSpPr>
        <p:spPr>
          <a:xfrm>
            <a:off x="5500694" y="2285992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" name="Rectangle 1"/>
          <p:cNvSpPr>
            <a:spLocks noGrp="1" noChangeArrowheads="1"/>
          </p:cNvSpPr>
          <p:nvPr>
            <p:ph sz="half" idx="2"/>
          </p:nvPr>
        </p:nvSpPr>
        <p:spPr bwMode="auto">
          <a:xfrm>
            <a:off x="197435" y="3077260"/>
            <a:ext cx="363346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indent="0" algn="just">
              <a:spcBef>
                <a:spcPct val="0"/>
              </a:spcBef>
              <a:buNone/>
            </a:pPr>
            <a:endParaRPr lang="ru-RU" altLang="ru-RU" sz="2000" dirty="0"/>
          </a:p>
          <a:p>
            <a:pPr marL="0" indent="0" algn="just">
              <a:spcBef>
                <a:spcPct val="0"/>
              </a:spcBef>
              <a:buNone/>
            </a:pP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47785" y="107224"/>
            <a:ext cx="810555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+mn-lt"/>
              </a:rPr>
              <a:t> </a:t>
            </a:r>
            <a:r>
              <a:rPr lang="ru-RU" sz="2400" dirty="0" smtClean="0">
                <a:latin typeface="+mn-lt"/>
              </a:rPr>
              <a:t>   Дела </a:t>
            </a:r>
            <a:r>
              <a:rPr lang="ru-RU" sz="2400" dirty="0">
                <a:latin typeface="+mn-lt"/>
              </a:rPr>
              <a:t>вчерашних пионеров продолжают сегодняшние активисты. Многое изменилось с тех пор, но главное осталось прежним – ребята с энтузиазмом берутся за любое дело, делают свою жизнь и жизнь своих школьных товарищей интереснее, проявляют творческие способности, лидерские качества и всегда готовы прийти на помощь.</a:t>
            </a:r>
          </a:p>
        </p:txBody>
      </p:sp>
      <p:pic>
        <p:nvPicPr>
          <p:cNvPr id="11" name="Picture 2" descr="G:\для школы\2015-02-24\DSC0898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415549"/>
            <a:ext cx="3767618" cy="25059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Picture 4" descr="100_361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3" y="3891249"/>
            <a:ext cx="3881022" cy="29073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3" name="Picture 3" descr="C:\Users\1\Desktop\фот школа актива\DSC0919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20"/>
          <a:stretch>
            <a:fillRect/>
          </a:stretch>
        </p:blipFill>
        <p:spPr bwMode="auto">
          <a:xfrm>
            <a:off x="353061" y="2409123"/>
            <a:ext cx="3322216" cy="20441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061090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718644" y="-6591"/>
            <a:ext cx="7772400" cy="1830065"/>
          </a:xfrm>
        </p:spPr>
        <p:txBody>
          <a:bodyPr/>
          <a:lstStyle/>
          <a:p>
            <a:pPr eaLnBrk="1" hangingPunct="1">
              <a:defRPr/>
            </a:pPr>
            <a:r>
              <a:rPr lang="ru-RU" b="1" i="1" dirty="0" smtClean="0">
                <a:solidFill>
                  <a:srgbClr val="FF0000"/>
                </a:solidFill>
              </a:rPr>
              <a:t>Спасибо за внимание!</a:t>
            </a:r>
          </a:p>
        </p:txBody>
      </p:sp>
      <p:pic>
        <p:nvPicPr>
          <p:cNvPr id="5" name="Picture 3" descr="C:\Users\1\Desktop\фот школа актива\100_595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60"/>
          <a:stretch/>
        </p:blipFill>
        <p:spPr bwMode="auto">
          <a:xfrm>
            <a:off x="2051720" y="2204864"/>
            <a:ext cx="5396026" cy="38021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196175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993</TotalTime>
  <Words>2040</Words>
  <Application>Microsoft Office PowerPoint</Application>
  <PresentationFormat>Экран (4:3)</PresentationFormat>
  <Paragraphs>172</Paragraphs>
  <Slides>32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7" baseType="lpstr">
      <vt:lpstr>Arial</vt:lpstr>
      <vt:lpstr>Calibri</vt:lpstr>
      <vt:lpstr>Times New Roman</vt:lpstr>
      <vt:lpstr>Wingdings</vt:lpstr>
      <vt:lpstr>Тема Office</vt:lpstr>
      <vt:lpstr>От Пионерии до Города Мастеров</vt:lpstr>
      <vt:lpstr>В 20-е годы прошлого века в нашей школе строилась пионерская работа…</vt:lpstr>
      <vt:lpstr>Пионерское движение - движение детских коммунистических организаций в СССР, которое руководствовалось положениями и указаниями партии и комсомола</vt:lpstr>
      <vt:lpstr>Пионерская организация в Тарасовской школе</vt:lpstr>
      <vt:lpstr>Пионерская дружина имени Александра Матросова</vt:lpstr>
      <vt:lpstr>Тимуровское движение</vt:lpstr>
      <vt:lpstr>Пионерские вожатые – старшие товарищи пионеров</vt:lpstr>
      <vt:lpstr>Пионерские вожатые – старшие товарищи пионеров</vt:lpstr>
      <vt:lpstr>Принятие в пионеры</vt:lpstr>
      <vt:lpstr>Пионерский салют</vt:lpstr>
      <vt:lpstr>Пионерские сборы, линейки</vt:lpstr>
      <vt:lpstr>Лучшие из лучших</vt:lpstr>
      <vt:lpstr>Пионерские операции</vt:lpstr>
      <vt:lpstr>Пионерские операции</vt:lpstr>
      <vt:lpstr>Пионерские дела</vt:lpstr>
      <vt:lpstr>Пионерские дела</vt:lpstr>
      <vt:lpstr>Пионерские дела</vt:lpstr>
      <vt:lpstr>Участвуя в пионерском движении, ребята жили очень интересно. Делая добрые дела, успевали активно отдыхать</vt:lpstr>
      <vt:lpstr>Прошло 6 лет…</vt:lpstr>
      <vt:lpstr>Возникновение «Города Мастеров», как структурного подразделения «Бригантины»</vt:lpstr>
      <vt:lpstr>Структура «Города Мастеров» раньше..</vt:lpstr>
      <vt:lpstr>Преобразование «Бригантины» в «Город Мастеров»</vt:lpstr>
      <vt:lpstr>Структура «Города Мастеров» сейчас…</vt:lpstr>
      <vt:lpstr>Президенты «Города Мастеров»</vt:lpstr>
      <vt:lpstr>Президенты «Города Мастеров»</vt:lpstr>
      <vt:lpstr>Президенты «Города Мастеров»</vt:lpstr>
      <vt:lpstr>15 лет существует   «Город Мастеров»</vt:lpstr>
      <vt:lpstr>Путь длиною в 95 лет</vt:lpstr>
      <vt:lpstr>Путь длиною в 95 лет</vt:lpstr>
      <vt:lpstr>Путь длиною в 95 лет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User13</cp:lastModifiedBy>
  <cp:revision>102</cp:revision>
  <dcterms:created xsi:type="dcterms:W3CDTF">2011-07-04T19:07:43Z</dcterms:created>
  <dcterms:modified xsi:type="dcterms:W3CDTF">2017-04-26T15:05:28Z</dcterms:modified>
</cp:coreProperties>
</file>