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9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9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6"/>
  </p:notesMasterIdLst>
  <p:sldIdLst>
    <p:sldId id="284" r:id="rId2"/>
    <p:sldId id="256" r:id="rId3"/>
    <p:sldId id="417" r:id="rId4"/>
    <p:sldId id="285" r:id="rId5"/>
    <p:sldId id="298" r:id="rId6"/>
    <p:sldId id="311" r:id="rId7"/>
    <p:sldId id="360" r:id="rId8"/>
    <p:sldId id="258" r:id="rId9"/>
    <p:sldId id="287" r:id="rId10"/>
    <p:sldId id="288" r:id="rId11"/>
    <p:sldId id="289" r:id="rId12"/>
    <p:sldId id="290" r:id="rId13"/>
    <p:sldId id="291" r:id="rId14"/>
    <p:sldId id="418" r:id="rId15"/>
    <p:sldId id="292" r:id="rId16"/>
    <p:sldId id="357" r:id="rId17"/>
    <p:sldId id="358" r:id="rId18"/>
    <p:sldId id="359" r:id="rId19"/>
    <p:sldId id="293" r:id="rId20"/>
    <p:sldId id="316" r:id="rId21"/>
    <p:sldId id="319" r:id="rId22"/>
    <p:sldId id="321" r:id="rId23"/>
    <p:sldId id="322" r:id="rId24"/>
    <p:sldId id="323" r:id="rId25"/>
    <p:sldId id="324" r:id="rId26"/>
    <p:sldId id="326" r:id="rId27"/>
    <p:sldId id="328" r:id="rId28"/>
    <p:sldId id="329" r:id="rId29"/>
    <p:sldId id="332" r:id="rId30"/>
    <p:sldId id="336" r:id="rId31"/>
    <p:sldId id="337" r:id="rId32"/>
    <p:sldId id="341" r:id="rId33"/>
    <p:sldId id="343" r:id="rId34"/>
    <p:sldId id="344" r:id="rId35"/>
    <p:sldId id="345" r:id="rId36"/>
    <p:sldId id="347" r:id="rId37"/>
    <p:sldId id="348" r:id="rId38"/>
    <p:sldId id="350" r:id="rId39"/>
    <p:sldId id="352" r:id="rId40"/>
    <p:sldId id="354" r:id="rId41"/>
    <p:sldId id="355" r:id="rId42"/>
    <p:sldId id="361" r:id="rId43"/>
    <p:sldId id="362" r:id="rId44"/>
    <p:sldId id="363" r:id="rId45"/>
    <p:sldId id="364" r:id="rId46"/>
    <p:sldId id="365" r:id="rId47"/>
    <p:sldId id="366" r:id="rId48"/>
    <p:sldId id="367" r:id="rId49"/>
    <p:sldId id="368" r:id="rId50"/>
    <p:sldId id="369" r:id="rId51"/>
    <p:sldId id="370" r:id="rId52"/>
    <p:sldId id="371" r:id="rId53"/>
    <p:sldId id="372" r:id="rId54"/>
    <p:sldId id="373" r:id="rId55"/>
    <p:sldId id="374" r:id="rId56"/>
    <p:sldId id="375" r:id="rId57"/>
    <p:sldId id="376" r:id="rId58"/>
    <p:sldId id="377" r:id="rId59"/>
    <p:sldId id="378" r:id="rId60"/>
    <p:sldId id="379" r:id="rId61"/>
    <p:sldId id="380" r:id="rId62"/>
    <p:sldId id="381" r:id="rId63"/>
    <p:sldId id="382" r:id="rId64"/>
    <p:sldId id="383" r:id="rId65"/>
    <p:sldId id="384" r:id="rId66"/>
    <p:sldId id="385" r:id="rId67"/>
    <p:sldId id="386" r:id="rId68"/>
    <p:sldId id="387" r:id="rId69"/>
    <p:sldId id="388" r:id="rId70"/>
    <p:sldId id="389" r:id="rId71"/>
    <p:sldId id="390" r:id="rId72"/>
    <p:sldId id="391" r:id="rId73"/>
    <p:sldId id="392" r:id="rId74"/>
    <p:sldId id="393" r:id="rId75"/>
    <p:sldId id="394" r:id="rId76"/>
    <p:sldId id="395" r:id="rId77"/>
    <p:sldId id="398" r:id="rId78"/>
    <p:sldId id="399" r:id="rId79"/>
    <p:sldId id="400" r:id="rId80"/>
    <p:sldId id="405" r:id="rId81"/>
    <p:sldId id="356" r:id="rId82"/>
    <p:sldId id="301" r:id="rId83"/>
    <p:sldId id="315" r:id="rId84"/>
    <p:sldId id="396" r:id="rId85"/>
    <p:sldId id="406" r:id="rId86"/>
    <p:sldId id="401" r:id="rId87"/>
    <p:sldId id="402" r:id="rId88"/>
    <p:sldId id="403" r:id="rId89"/>
    <p:sldId id="404" r:id="rId90"/>
    <p:sldId id="407" r:id="rId91"/>
    <p:sldId id="409" r:id="rId92"/>
    <p:sldId id="410" r:id="rId93"/>
    <p:sldId id="411" r:id="rId94"/>
    <p:sldId id="413" r:id="rId95"/>
    <p:sldId id="414" r:id="rId96"/>
    <p:sldId id="416" r:id="rId97"/>
    <p:sldId id="420" r:id="rId98"/>
    <p:sldId id="421" r:id="rId99"/>
    <p:sldId id="422" r:id="rId100"/>
    <p:sldId id="307" r:id="rId101"/>
    <p:sldId id="308" r:id="rId102"/>
    <p:sldId id="309" r:id="rId103"/>
    <p:sldId id="419" r:id="rId104"/>
    <p:sldId id="310" r:id="rId105"/>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660033"/>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5" d="100"/>
          <a:sy n="75" d="100"/>
        </p:scale>
        <p:origin x="-366" y="66"/>
      </p:cViewPr>
      <p:guideLst>
        <p:guide orient="horz" pos="2160"/>
        <p:guide pos="2880"/>
      </p:guideLst>
    </p:cSldViewPr>
  </p:slideViewPr>
  <p:notesTextViewPr>
    <p:cViewPr>
      <p:scale>
        <a:sx n="100" d="100"/>
        <a:sy n="100" d="100"/>
      </p:scale>
      <p:origin x="0" y="0"/>
    </p:cViewPr>
  </p:notesTextViewPr>
  <p:sorterViewPr>
    <p:cViewPr>
      <p:scale>
        <a:sx n="50" d="100"/>
        <a:sy n="50" d="100"/>
      </p:scale>
      <p:origin x="0" y="0"/>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presProps" Target="presProp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theme" Target="theme/theme1.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DCD008B7-F1E3-45B9-A166-BF0ABBEEC68B}" type="datetimeFigureOut">
              <a:rPr lang="ru-RU"/>
              <a:pPr>
                <a:defRPr/>
              </a:pPr>
              <a:t>17.07.2019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3FCE8870-EC3A-4ED4-A56E-5F2EDEC3F14B}"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4F358875-3DFC-498C-AD77-FB5B4DE4BE1E}"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E0B36F64-C9E4-4D82-B22B-25699A36AC6B}"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4EE32470-0505-4D57-A2B5-460B0D137D8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051399B6-49C4-4A15-AA33-1D095EB818A1}"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6AFDDBC4-D125-4D56-BDFC-E9FF4B315D54}"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A1C97231-38CB-4DFE-A9CD-AA8C281E4DE2}"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A515227A-AA68-4BE1-B400-5ADEA333F67F}"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38D2DC36-F7AB-4396-AB91-97A659121924}"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127B00AC-4185-41ED-A269-917227916784}"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A88C4F48-C952-42B1-8AA3-7E7C98224BE7}"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14AD3111-68F3-4C46-8870-195A0971DA57}"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75D80258-4549-42FD-9EA9-D9EFA7C4008D}"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4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4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56.jpeg"/></Relationships>
</file>

<file path=ppt/slides/_rels/slide4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61.jpeg"/></Relationships>
</file>

<file path=ppt/slides/_rels/slide4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64.jpeg"/></Relationships>
</file>

<file path=ppt/slides/_rels/slide47.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7.xml"/><Relationship Id="rId5" Type="http://schemas.openxmlformats.org/officeDocument/2006/relationships/image" Target="../media/image86.jpeg"/><Relationship Id="rId4" Type="http://schemas.openxmlformats.org/officeDocument/2006/relationships/image" Target="../media/image85.jpeg"/></Relationships>
</file>

<file path=ppt/slides/_rels/slide58.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7.xml"/><Relationship Id="rId4" Type="http://schemas.openxmlformats.org/officeDocument/2006/relationships/image" Target="../media/image89.jpeg"/></Relationships>
</file>

<file path=ppt/slides/_rels/slide59.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7.xml"/><Relationship Id="rId4" Type="http://schemas.openxmlformats.org/officeDocument/2006/relationships/image" Target="../media/image92.jpeg"/></Relationships>
</file>

<file path=ppt/slides/_rels/slide60.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7.xml"/><Relationship Id="rId4" Type="http://schemas.openxmlformats.org/officeDocument/2006/relationships/image" Target="../media/image101.jpeg"/></Relationships>
</file>

<file path=ppt/slides/_rels/slide64.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4.jpeg"/><Relationship Id="rId1" Type="http://schemas.openxmlformats.org/officeDocument/2006/relationships/slideLayout" Target="../slideLayouts/slideLayout7.xml"/><Relationship Id="rId4" Type="http://schemas.openxmlformats.org/officeDocument/2006/relationships/image" Target="../media/image106.jpeg"/></Relationships>
</file>

<file path=ppt/slides/_rels/slide66.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7.xml"/><Relationship Id="rId4" Type="http://schemas.openxmlformats.org/officeDocument/2006/relationships/image" Target="../media/image109.jpeg"/></Relationships>
</file>

<file path=ppt/slides/_rels/slide67.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7.xml"/><Relationship Id="rId4" Type="http://schemas.openxmlformats.org/officeDocument/2006/relationships/image" Target="../media/image112.jpeg"/></Relationships>
</file>

<file path=ppt/slides/_rels/slide68.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image" Target="../media/image114.jpeg"/><Relationship Id="rId1" Type="http://schemas.openxmlformats.org/officeDocument/2006/relationships/slideLayout" Target="../slideLayouts/slideLayout7.xml"/><Relationship Id="rId4" Type="http://schemas.openxmlformats.org/officeDocument/2006/relationships/image" Target="../media/image116.jpeg"/></Relationships>
</file>

<file path=ppt/slides/_rels/slide70.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5.jpeg"/><Relationship Id="rId1" Type="http://schemas.openxmlformats.org/officeDocument/2006/relationships/slideLayout" Target="../slideLayouts/slideLayout7.xml"/><Relationship Id="rId4" Type="http://schemas.openxmlformats.org/officeDocument/2006/relationships/image" Target="../media/image127.jpeg"/></Relationships>
</file>

<file path=ppt/slides/_rels/slide77.xml.rels><?xml version="1.0" encoding="UTF-8" standalone="yes"?>
<Relationships xmlns="http://schemas.openxmlformats.org/package/2006/relationships"><Relationship Id="rId2" Type="http://schemas.openxmlformats.org/officeDocument/2006/relationships/image" Target="../media/image12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image" Target="../media/image12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image" Target="../media/image131.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image" Target="../media/image133.jpeg"/><Relationship Id="rId1" Type="http://schemas.openxmlformats.org/officeDocument/2006/relationships/slideLayout" Target="../slideLayouts/slideLayout7.xml"/><Relationship Id="rId5" Type="http://schemas.openxmlformats.org/officeDocument/2006/relationships/image" Target="../media/image135.jpeg"/><Relationship Id="rId4" Type="http://schemas.openxmlformats.org/officeDocument/2006/relationships/hyperlink" Target="http://www.coollady.ru/puc/5/9maya/12.jpg" TargetMode="External"/></Relationships>
</file>

<file path=ppt/slides/_rels/slide81.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37.jpeg"/></Relationships>
</file>

<file path=ppt/slides/_rels/slide82.xml.rels><?xml version="1.0" encoding="UTF-8" standalone="yes"?>
<Relationships xmlns="http://schemas.openxmlformats.org/package/2006/relationships"><Relationship Id="rId2" Type="http://schemas.openxmlformats.org/officeDocument/2006/relationships/image" Target="../media/image138.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image" Target="../media/image139.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141.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142.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image" Target="../media/image144.jpeg"/><Relationship Id="rId2" Type="http://schemas.openxmlformats.org/officeDocument/2006/relationships/image" Target="../media/image143.jpe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image" Target="../media/image145.jpeg"/><Relationship Id="rId1" Type="http://schemas.openxmlformats.org/officeDocument/2006/relationships/slideLayout" Target="../slideLayouts/slideLayout7.xml"/><Relationship Id="rId4" Type="http://schemas.openxmlformats.org/officeDocument/2006/relationships/image" Target="../media/image147.jpeg"/></Relationships>
</file>

<file path=ppt/slides/_rels/slide99.xml.rels><?xml version="1.0" encoding="UTF-8" standalone="yes"?>
<Relationships xmlns="http://schemas.openxmlformats.org/package/2006/relationships"><Relationship Id="rId3" Type="http://schemas.openxmlformats.org/officeDocument/2006/relationships/image" Target="../media/image149.jpeg"/><Relationship Id="rId2" Type="http://schemas.openxmlformats.org/officeDocument/2006/relationships/image" Target="../media/image148.jpeg"/><Relationship Id="rId1" Type="http://schemas.openxmlformats.org/officeDocument/2006/relationships/slideLayout" Target="../slideLayouts/slideLayout7.xml"/><Relationship Id="rId4" Type="http://schemas.openxmlformats.org/officeDocument/2006/relationships/image" Target="../media/image150.jpeg"/></Relationships>
</file>

<file path=ppt/slides/_rels/slide100.xml.rels><?xml version="1.0" encoding="UTF-8" standalone="yes"?>
<Relationships xmlns="http://schemas.openxmlformats.org/package/2006/relationships"><Relationship Id="rId2" Type="http://schemas.openxmlformats.org/officeDocument/2006/relationships/image" Target="../media/image151.jpe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3" Type="http://schemas.openxmlformats.org/officeDocument/2006/relationships/image" Target="../media/image153.jpeg"/><Relationship Id="rId2" Type="http://schemas.openxmlformats.org/officeDocument/2006/relationships/image" Target="../media/image152.jpeg"/><Relationship Id="rId1" Type="http://schemas.openxmlformats.org/officeDocument/2006/relationships/slideLayout" Target="../slideLayouts/slideLayout7.xml"/><Relationship Id="rId4" Type="http://schemas.openxmlformats.org/officeDocument/2006/relationships/image" Target="../media/image154.jpeg"/></Relationships>
</file>

<file path=ppt/slides/_rels/slide102.xml.rels><?xml version="1.0" encoding="UTF-8" standalone="yes"?>
<Relationships xmlns="http://schemas.openxmlformats.org/package/2006/relationships"><Relationship Id="rId3" Type="http://schemas.openxmlformats.org/officeDocument/2006/relationships/image" Target="../media/image156.jpeg"/><Relationship Id="rId2" Type="http://schemas.openxmlformats.org/officeDocument/2006/relationships/image" Target="../media/image155.jpe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3" Type="http://schemas.openxmlformats.org/officeDocument/2006/relationships/image" Target="../media/image158.jpeg"/><Relationship Id="rId2" Type="http://schemas.openxmlformats.org/officeDocument/2006/relationships/image" Target="../media/image157.jpeg"/><Relationship Id="rId1" Type="http://schemas.openxmlformats.org/officeDocument/2006/relationships/slideLayout" Target="../slideLayouts/slideLayout7.xml"/><Relationship Id="rId5" Type="http://schemas.openxmlformats.org/officeDocument/2006/relationships/image" Target="../media/image160.jpeg"/><Relationship Id="rId4" Type="http://schemas.openxmlformats.org/officeDocument/2006/relationships/image" Target="../media/image159.jpeg"/></Relationships>
</file>

<file path=ppt/slides/_rels/slide104.xml.rels><?xml version="1.0" encoding="UTF-8" standalone="yes"?>
<Relationships xmlns="http://schemas.openxmlformats.org/package/2006/relationships"><Relationship Id="rId2" Type="http://schemas.openxmlformats.org/officeDocument/2006/relationships/image" Target="../media/image16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titled-1"/>
          <p:cNvPicPr>
            <a:picLocks noChangeAspect="1" noChangeArrowheads="1"/>
          </p:cNvPicPr>
          <p:nvPr/>
        </p:nvPicPr>
        <p:blipFill>
          <a:blip r:embed="rId2"/>
          <a:srcRect/>
          <a:stretch>
            <a:fillRect/>
          </a:stretch>
        </p:blipFill>
        <p:spPr bwMode="auto">
          <a:xfrm>
            <a:off x="0" y="3908425"/>
            <a:ext cx="4643438" cy="3125788"/>
          </a:xfrm>
          <a:prstGeom prst="rect">
            <a:avLst/>
          </a:prstGeom>
          <a:noFill/>
          <a:ln w="9525">
            <a:noFill/>
            <a:miter lim="800000"/>
            <a:headEnd/>
            <a:tailEnd/>
          </a:ln>
        </p:spPr>
      </p:pic>
      <p:sp>
        <p:nvSpPr>
          <p:cNvPr id="2051" name="WordArt 3"/>
          <p:cNvSpPr>
            <a:spLocks noChangeArrowheads="1" noChangeShapeType="1" noTextEdit="1"/>
          </p:cNvSpPr>
          <p:nvPr/>
        </p:nvSpPr>
        <p:spPr bwMode="auto">
          <a:xfrm>
            <a:off x="1331913" y="1628775"/>
            <a:ext cx="6553200" cy="2016125"/>
          </a:xfrm>
          <a:prstGeom prst="rect">
            <a:avLst/>
          </a:prstGeom>
        </p:spPr>
        <p:txBody>
          <a:bodyPr wrap="none" fromWordArt="1">
            <a:prstTxWarp prst="textPlain">
              <a:avLst>
                <a:gd name="adj" fmla="val 50000"/>
              </a:avLst>
            </a:prstTxWarp>
          </a:bodyPr>
          <a:lstStyle/>
          <a:p>
            <a:pPr algn="ctr">
              <a:defRPr/>
            </a:pPr>
            <a:r>
              <a:rPr lang="ru-RU" sz="3600" b="1" u="dbl" dirty="0">
                <a:solidFill>
                  <a:srgbClr val="C00000"/>
                </a:solidFill>
              </a:rPr>
              <a:t>КНИГА</a:t>
            </a:r>
            <a:r>
              <a:rPr lang="ru-RU" sz="3600" b="1" i="1" dirty="0">
                <a:solidFill>
                  <a:srgbClr val="C00000"/>
                </a:solidFill>
              </a:rPr>
              <a:t/>
            </a:r>
            <a:br>
              <a:rPr lang="ru-RU" sz="3600" b="1" i="1" dirty="0">
                <a:solidFill>
                  <a:srgbClr val="C00000"/>
                </a:solidFill>
              </a:rPr>
            </a:br>
            <a:r>
              <a:rPr lang="ru-RU" sz="3600" b="1" u="dbl" dirty="0">
                <a:solidFill>
                  <a:srgbClr val="C00000"/>
                </a:solidFill>
              </a:rPr>
              <a:t>ПАМЯТИ</a:t>
            </a:r>
            <a:endParaRPr lang="ru-RU" sz="3600" b="1" kern="10" dirty="0">
              <a:ln w="9525">
                <a:solidFill>
                  <a:srgbClr val="000000"/>
                </a:solidFill>
                <a:round/>
                <a:headEnd/>
                <a:tailEnd/>
              </a:ln>
              <a:solidFill>
                <a:srgbClr val="C00000"/>
              </a:solidFill>
              <a:latin typeface="Monotype Corsiva"/>
            </a:endParaRPr>
          </a:p>
        </p:txBody>
      </p:sp>
      <p:sp>
        <p:nvSpPr>
          <p:cNvPr id="2052" name="WordArt 4"/>
          <p:cNvSpPr>
            <a:spLocks noChangeArrowheads="1" noChangeShapeType="1" noTextEdit="1"/>
          </p:cNvSpPr>
          <p:nvPr/>
        </p:nvSpPr>
        <p:spPr bwMode="auto">
          <a:xfrm>
            <a:off x="4787900" y="4508500"/>
            <a:ext cx="3957638" cy="1081088"/>
          </a:xfrm>
          <a:prstGeom prst="rect">
            <a:avLst/>
          </a:prstGeom>
        </p:spPr>
        <p:txBody>
          <a:bodyPr wrap="none" fromWordArt="1">
            <a:prstTxWarp prst="textPlain">
              <a:avLst>
                <a:gd name="adj" fmla="val 50000"/>
              </a:avLst>
            </a:prstTxWarp>
          </a:bodyPr>
          <a:lstStyle/>
          <a:p>
            <a:pPr algn="ctr"/>
            <a:r>
              <a:rPr lang="ru-RU" sz="3600" i="1" kern="10">
                <a:ln w="9525">
                  <a:solidFill>
                    <a:srgbClr val="000000"/>
                  </a:solidFill>
                  <a:round/>
                  <a:headEnd/>
                  <a:tailEnd/>
                </a:ln>
                <a:solidFill>
                  <a:srgbClr val="006600"/>
                </a:solidFill>
                <a:latin typeface="Arial"/>
                <a:cs typeface="Arial"/>
              </a:rPr>
              <a:t>1941 -1945</a:t>
            </a:r>
          </a:p>
        </p:txBody>
      </p:sp>
      <p:sp>
        <p:nvSpPr>
          <p:cNvPr id="2053" name="TextBox 6"/>
          <p:cNvSpPr txBox="1">
            <a:spLocks noChangeArrowheads="1"/>
          </p:cNvSpPr>
          <p:nvPr/>
        </p:nvSpPr>
        <p:spPr bwMode="auto">
          <a:xfrm>
            <a:off x="1285875" y="642938"/>
            <a:ext cx="7215188" cy="369887"/>
          </a:xfrm>
          <a:prstGeom prst="rect">
            <a:avLst/>
          </a:prstGeom>
          <a:noFill/>
          <a:ln w="9525">
            <a:noFill/>
            <a:miter lim="800000"/>
            <a:headEnd/>
            <a:tailEnd/>
          </a:ln>
        </p:spPr>
        <p:txBody>
          <a:bodyPr>
            <a:spAutoFit/>
          </a:bodyPr>
          <a:lstStyle/>
          <a:p>
            <a:r>
              <a:rPr lang="ru-RU"/>
              <a:t>МБОУ</a:t>
            </a:r>
            <a:r>
              <a:rPr lang="en-US"/>
              <a:t> “</a:t>
            </a:r>
            <a:r>
              <a:rPr lang="ru-RU"/>
              <a:t>Тарасовская средняя общеобразовательная школа</a:t>
            </a:r>
            <a:r>
              <a:rPr lang="en-US"/>
              <a:t>”</a:t>
            </a:r>
            <a:r>
              <a:rPr lang="ru-RU"/>
              <a:t>  </a:t>
            </a:r>
          </a:p>
        </p:txBody>
      </p:sp>
      <p:sp>
        <p:nvSpPr>
          <p:cNvPr id="2054" name="TextBox 7"/>
          <p:cNvSpPr txBox="1">
            <a:spLocks noChangeArrowheads="1"/>
          </p:cNvSpPr>
          <p:nvPr/>
        </p:nvSpPr>
        <p:spPr bwMode="auto">
          <a:xfrm>
            <a:off x="3929063" y="6357938"/>
            <a:ext cx="819150" cy="369887"/>
          </a:xfrm>
          <a:prstGeom prst="rect">
            <a:avLst/>
          </a:prstGeom>
          <a:noFill/>
          <a:ln w="9525">
            <a:noFill/>
            <a:miter lim="800000"/>
            <a:headEnd/>
            <a:tailEnd/>
          </a:ln>
        </p:spPr>
        <p:txBody>
          <a:bodyPr wrap="none">
            <a:spAutoFit/>
          </a:bodyPr>
          <a:lstStyle/>
          <a:p>
            <a:r>
              <a:rPr lang="ru-RU"/>
              <a:t>2014г.</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7" descr="Untitled-1"/>
          <p:cNvPicPr>
            <a:picLocks noChangeAspect="1" noChangeArrowheads="1"/>
          </p:cNvPicPr>
          <p:nvPr/>
        </p:nvPicPr>
        <p:blipFill>
          <a:blip r:embed="rId2"/>
          <a:srcRect/>
          <a:stretch>
            <a:fillRect/>
          </a:stretch>
        </p:blipFill>
        <p:spPr bwMode="auto">
          <a:xfrm>
            <a:off x="179388" y="3573463"/>
            <a:ext cx="4643437" cy="3125787"/>
          </a:xfrm>
          <a:prstGeom prst="rect">
            <a:avLst/>
          </a:prstGeom>
          <a:noFill/>
          <a:ln w="9525">
            <a:noFill/>
            <a:miter lim="800000"/>
            <a:headEnd/>
            <a:tailEnd/>
          </a:ln>
        </p:spPr>
      </p:pic>
      <p:sp>
        <p:nvSpPr>
          <p:cNvPr id="3075" name="Rectangle 9"/>
          <p:cNvSpPr>
            <a:spLocks noChangeArrowheads="1"/>
          </p:cNvSpPr>
          <p:nvPr/>
        </p:nvSpPr>
        <p:spPr bwMode="auto">
          <a:xfrm>
            <a:off x="1114425" y="1484313"/>
            <a:ext cx="6980238" cy="3095625"/>
          </a:xfrm>
          <a:prstGeom prst="rect">
            <a:avLst/>
          </a:prstGeom>
          <a:noFill/>
          <a:ln w="9525">
            <a:noFill/>
            <a:miter lim="800000"/>
            <a:headEnd/>
            <a:tailEnd/>
          </a:ln>
        </p:spPr>
        <p:txBody>
          <a:bodyPr wrap="none" anchor="ctr">
            <a:spAutoFit/>
          </a:bodyPr>
          <a:lstStyle/>
          <a:p>
            <a:pPr algn="ctr">
              <a:lnSpc>
                <a:spcPct val="115000"/>
              </a:lnSpc>
            </a:pPr>
            <a:r>
              <a:rPr lang="ru-RU" sz="3200" b="1" i="1">
                <a:solidFill>
                  <a:srgbClr val="660033"/>
                </a:solidFill>
                <a:latin typeface="Monotype Corsiva" pitchFamily="66" charset="0"/>
              </a:rPr>
              <a:t>Время эти понятья не стерло,</a:t>
            </a:r>
            <a:br>
              <a:rPr lang="ru-RU" sz="3200" b="1" i="1">
                <a:solidFill>
                  <a:srgbClr val="660033"/>
                </a:solidFill>
                <a:latin typeface="Monotype Corsiva" pitchFamily="66" charset="0"/>
              </a:rPr>
            </a:br>
            <a:r>
              <a:rPr lang="ru-RU" sz="3200" b="1" i="1">
                <a:solidFill>
                  <a:srgbClr val="660033"/>
                </a:solidFill>
                <a:latin typeface="Monotype Corsiva" pitchFamily="66" charset="0"/>
              </a:rPr>
              <a:t>Нужно только поднять верхний пласт,</a:t>
            </a:r>
            <a:br>
              <a:rPr lang="ru-RU" sz="3200" b="1" i="1">
                <a:solidFill>
                  <a:srgbClr val="660033"/>
                </a:solidFill>
                <a:latin typeface="Monotype Corsiva" pitchFamily="66" charset="0"/>
              </a:rPr>
            </a:br>
            <a:r>
              <a:rPr lang="ru-RU" sz="3200" b="1" i="1">
                <a:solidFill>
                  <a:srgbClr val="660033"/>
                </a:solidFill>
                <a:latin typeface="Monotype Corsiva" pitchFamily="66" charset="0"/>
              </a:rPr>
              <a:t>И дымящейся кровью из горла</a:t>
            </a:r>
            <a:br>
              <a:rPr lang="ru-RU" sz="3200" b="1" i="1">
                <a:solidFill>
                  <a:srgbClr val="660033"/>
                </a:solidFill>
                <a:latin typeface="Monotype Corsiva" pitchFamily="66" charset="0"/>
              </a:rPr>
            </a:br>
            <a:r>
              <a:rPr lang="ru-RU" sz="3200" b="1" i="1">
                <a:solidFill>
                  <a:srgbClr val="660033"/>
                </a:solidFill>
                <a:latin typeface="Monotype Corsiva" pitchFamily="66" charset="0"/>
              </a:rPr>
              <a:t>Чувства вечные хлынут на нас…</a:t>
            </a:r>
            <a:endParaRPr lang="en-US" sz="3200" b="1" i="1">
              <a:solidFill>
                <a:srgbClr val="660033"/>
              </a:solidFill>
              <a:latin typeface="Monotype Corsiva" pitchFamily="66" charset="0"/>
            </a:endParaRPr>
          </a:p>
          <a:p>
            <a:pPr algn="ctr"/>
            <a:endParaRPr lang="ru-RU" sz="3200" b="1" i="1">
              <a:latin typeface="Monotype Corsiva" pitchFamily="66" charset="0"/>
            </a:endParaRPr>
          </a:p>
          <a:p>
            <a:pPr algn="ctr"/>
            <a:r>
              <a:rPr lang="ru-RU" b="1"/>
              <a:t>                                                                                 </a:t>
            </a:r>
            <a:r>
              <a:rPr lang="ru-RU" b="1">
                <a:solidFill>
                  <a:srgbClr val="660033"/>
                </a:solidFill>
              </a:rPr>
              <a:t>   </a:t>
            </a:r>
            <a:r>
              <a:rPr lang="ru-RU" b="1" i="1">
                <a:solidFill>
                  <a:srgbClr val="660033"/>
                </a:solidFill>
              </a:rPr>
              <a:t>В.Высоцкий</a:t>
            </a:r>
            <a:r>
              <a:rPr lang="ru-RU" i="1">
                <a:solidFill>
                  <a:srgbClr val="660033"/>
                </a:solidFill>
              </a:rPr>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1"/>
          <p:cNvSpPr txBox="1">
            <a:spLocks noChangeArrowheads="1"/>
          </p:cNvSpPr>
          <p:nvPr/>
        </p:nvSpPr>
        <p:spPr bwMode="auto">
          <a:xfrm>
            <a:off x="500063" y="785813"/>
            <a:ext cx="8364537" cy="5386387"/>
          </a:xfrm>
          <a:prstGeom prst="rect">
            <a:avLst/>
          </a:prstGeom>
          <a:noFill/>
          <a:ln w="9525">
            <a:noFill/>
            <a:miter lim="800000"/>
            <a:headEnd/>
            <a:tailEnd/>
          </a:ln>
        </p:spPr>
        <p:txBody>
          <a:bodyPr wrap="none">
            <a:spAutoFit/>
          </a:bodyPr>
          <a:lstStyle/>
          <a:p>
            <a:r>
              <a:rPr lang="ru-RU" sz="4400" b="1">
                <a:solidFill>
                  <a:srgbClr val="C00000"/>
                </a:solidFill>
                <a:latin typeface="Times New Roman" pitchFamily="18" charset="0"/>
                <a:cs typeface="Times New Roman" pitchFamily="18" charset="0"/>
              </a:rPr>
              <a:t>Книга</a:t>
            </a:r>
            <a:endParaRPr lang="ru-RU" sz="4400">
              <a:solidFill>
                <a:srgbClr val="C00000"/>
              </a:solidFill>
              <a:latin typeface="Times New Roman" pitchFamily="18" charset="0"/>
              <a:cs typeface="Times New Roman" pitchFamily="18" charset="0"/>
            </a:endParaRPr>
          </a:p>
          <a:p>
            <a:r>
              <a:rPr lang="ru-RU" sz="4400" b="1">
                <a:solidFill>
                  <a:srgbClr val="C00000"/>
                </a:solidFill>
                <a:latin typeface="Times New Roman" pitchFamily="18" charset="0"/>
                <a:cs typeface="Times New Roman" pitchFamily="18" charset="0"/>
              </a:rPr>
              <a:t>Памяти</a:t>
            </a:r>
            <a:endParaRPr lang="ru-RU" sz="4400">
              <a:solidFill>
                <a:srgbClr val="C00000"/>
              </a:solidFill>
              <a:latin typeface="Times New Roman" pitchFamily="18" charset="0"/>
              <a:cs typeface="Times New Roman" pitchFamily="18" charset="0"/>
            </a:endParaRPr>
          </a:p>
          <a:p>
            <a:r>
              <a:rPr lang="ru-RU" sz="4400">
                <a:solidFill>
                  <a:srgbClr val="C00000"/>
                </a:solidFill>
                <a:latin typeface="Times New Roman" pitchFamily="18" charset="0"/>
                <a:cs typeface="Times New Roman" pitchFamily="18" charset="0"/>
              </a:rPr>
              <a:t>посвящается всем, кто воевал,</a:t>
            </a:r>
          </a:p>
          <a:p>
            <a:r>
              <a:rPr lang="ru-RU" sz="4400">
                <a:solidFill>
                  <a:srgbClr val="C00000"/>
                </a:solidFill>
                <a:latin typeface="Times New Roman" pitchFamily="18" charset="0"/>
                <a:cs typeface="Times New Roman" pitchFamily="18" charset="0"/>
              </a:rPr>
              <a:t>погиб, умер от ран,</a:t>
            </a:r>
          </a:p>
          <a:p>
            <a:r>
              <a:rPr lang="ru-RU" sz="4400">
                <a:solidFill>
                  <a:srgbClr val="C00000"/>
                </a:solidFill>
                <a:latin typeface="Times New Roman" pitchFamily="18" charset="0"/>
                <a:cs typeface="Times New Roman" pitchFamily="18" charset="0"/>
              </a:rPr>
              <a:t>работал в тылу,</a:t>
            </a:r>
          </a:p>
          <a:p>
            <a:r>
              <a:rPr lang="ru-RU" sz="4400">
                <a:solidFill>
                  <a:srgbClr val="C00000"/>
                </a:solidFill>
                <a:latin typeface="Times New Roman" pitchFamily="18" charset="0"/>
                <a:cs typeface="Times New Roman" pitchFamily="18" charset="0"/>
              </a:rPr>
              <a:t>всем, кто жил в то тяжёлое время,</a:t>
            </a:r>
          </a:p>
          <a:p>
            <a:r>
              <a:rPr lang="ru-RU" sz="4400">
                <a:solidFill>
                  <a:srgbClr val="C00000"/>
                </a:solidFill>
                <a:latin typeface="Times New Roman" pitchFamily="18" charset="0"/>
                <a:cs typeface="Times New Roman" pitchFamily="18" charset="0"/>
              </a:rPr>
              <a:t>всем тем, кто спас мир.</a:t>
            </a:r>
          </a:p>
          <a:p>
            <a:r>
              <a:rPr lang="ru-RU" b="1"/>
              <a:t> </a:t>
            </a:r>
            <a:endParaRPr lang="ru-RU"/>
          </a:p>
          <a:p>
            <a:endParaRPr lang="ru-RU"/>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57224" y="1071546"/>
            <a:ext cx="7565213" cy="707886"/>
          </a:xfrm>
          <a:prstGeom prst="rect">
            <a:avLst/>
          </a:prstGeom>
          <a:noFill/>
        </p:spPr>
        <p:txBody>
          <a:bodyPr wrap="none">
            <a:spAutoFit/>
          </a:bodyPr>
          <a:lstStyle/>
          <a:p>
            <a:pPr algn="ctr">
              <a:defRPr/>
            </a:pPr>
            <a:r>
              <a:rPr lang="ru-RU" sz="4000" b="1" dirty="0">
                <a:ln w="10541" cmpd="sng">
                  <a:solidFill>
                    <a:srgbClr val="7D7D7D">
                      <a:tint val="100000"/>
                      <a:shade val="100000"/>
                      <a:satMod val="110000"/>
                    </a:srgbClr>
                  </a:solidFill>
                  <a:prstDash val="solid"/>
                </a:ln>
                <a:solidFill>
                  <a:srgbClr val="C00000"/>
                </a:solidFill>
                <a:latin typeface="Times New Roman" pitchFamily="18" charset="0"/>
                <a:cs typeface="Times New Roman" pitchFamily="18" charset="0"/>
              </a:rPr>
              <a:t>Школьный музей боевой славы</a:t>
            </a:r>
          </a:p>
        </p:txBody>
      </p:sp>
      <p:pic>
        <p:nvPicPr>
          <p:cNvPr id="5123" name="Picture 1" descr="Крафт А"/>
          <p:cNvPicPr>
            <a:picLocks noChangeAspect="1" noChangeArrowheads="1"/>
          </p:cNvPicPr>
          <p:nvPr/>
        </p:nvPicPr>
        <p:blipFill>
          <a:blip r:embed="rId2">
            <a:lum bright="10000"/>
          </a:blip>
          <a:srcRect/>
          <a:stretch>
            <a:fillRect/>
          </a:stretch>
        </p:blipFill>
        <p:spPr bwMode="auto">
          <a:xfrm>
            <a:off x="1000125" y="2000250"/>
            <a:ext cx="1857375" cy="2651125"/>
          </a:xfrm>
          <a:prstGeom prst="rect">
            <a:avLst/>
          </a:prstGeom>
          <a:noFill/>
          <a:ln w="9525">
            <a:noFill/>
            <a:miter lim="800000"/>
            <a:headEnd/>
            <a:tailEnd/>
          </a:ln>
        </p:spPr>
      </p:pic>
      <p:sp>
        <p:nvSpPr>
          <p:cNvPr id="5124" name="TextBox 5"/>
          <p:cNvSpPr txBox="1">
            <a:spLocks noChangeArrowheads="1"/>
          </p:cNvSpPr>
          <p:nvPr/>
        </p:nvSpPr>
        <p:spPr bwMode="auto">
          <a:xfrm>
            <a:off x="2928938" y="2143125"/>
            <a:ext cx="3829050" cy="1077913"/>
          </a:xfrm>
          <a:prstGeom prst="rect">
            <a:avLst/>
          </a:prstGeom>
          <a:noFill/>
          <a:ln w="9525">
            <a:noFill/>
            <a:miter lim="800000"/>
            <a:headEnd/>
            <a:tailEnd/>
          </a:ln>
        </p:spPr>
        <p:txBody>
          <a:bodyPr wrap="none">
            <a:spAutoFit/>
          </a:bodyPr>
          <a:lstStyle/>
          <a:p>
            <a:r>
              <a:rPr lang="ru-RU" sz="1400">
                <a:latin typeface="Times New Roman" pitchFamily="18" charset="0"/>
                <a:cs typeface="Times New Roman" pitchFamily="18" charset="0"/>
              </a:rPr>
              <a:t>Основатель музея, учитель русского языка и </a:t>
            </a:r>
          </a:p>
          <a:p>
            <a:r>
              <a:rPr lang="ru-RU" sz="1400">
                <a:latin typeface="Times New Roman" pitchFamily="18" charset="0"/>
                <a:cs typeface="Times New Roman" pitchFamily="18" charset="0"/>
              </a:rPr>
              <a:t>литературы Крафт Александр Александрович </a:t>
            </a:r>
          </a:p>
          <a:p>
            <a:r>
              <a:rPr lang="ru-RU"/>
              <a:t> </a:t>
            </a:r>
          </a:p>
          <a:p>
            <a:endParaRPr lang="ru-RU"/>
          </a:p>
        </p:txBody>
      </p:sp>
      <p:pic>
        <p:nvPicPr>
          <p:cNvPr id="5125" name="Picture 2" descr="Pim0167"/>
          <p:cNvPicPr>
            <a:picLocks noChangeAspect="1" noChangeArrowheads="1"/>
          </p:cNvPicPr>
          <p:nvPr/>
        </p:nvPicPr>
        <p:blipFill>
          <a:blip r:embed="rId3">
            <a:lum bright="10000"/>
          </a:blip>
          <a:srcRect/>
          <a:stretch>
            <a:fillRect/>
          </a:stretch>
        </p:blipFill>
        <p:spPr bwMode="auto">
          <a:xfrm>
            <a:off x="4000500" y="3000375"/>
            <a:ext cx="4160838" cy="2809875"/>
          </a:xfrm>
          <a:prstGeom prst="rect">
            <a:avLst/>
          </a:prstGeom>
          <a:noFill/>
          <a:ln w="9525">
            <a:noFill/>
            <a:miter lim="800000"/>
            <a:headEnd/>
            <a:tailEnd/>
          </a:ln>
        </p:spPr>
      </p:pic>
      <p:sp>
        <p:nvSpPr>
          <p:cNvPr id="5126" name="TextBox 7"/>
          <p:cNvSpPr txBox="1">
            <a:spLocks noChangeArrowheads="1"/>
          </p:cNvSpPr>
          <p:nvPr/>
        </p:nvSpPr>
        <p:spPr bwMode="auto">
          <a:xfrm>
            <a:off x="1500188" y="4929188"/>
            <a:ext cx="2055812" cy="338137"/>
          </a:xfrm>
          <a:prstGeom prst="rect">
            <a:avLst/>
          </a:prstGeom>
          <a:noFill/>
          <a:ln w="9525">
            <a:noFill/>
            <a:miter lim="800000"/>
            <a:headEnd/>
            <a:tailEnd/>
          </a:ln>
        </p:spPr>
        <p:txBody>
          <a:bodyPr wrap="none">
            <a:spAutoFit/>
          </a:bodyPr>
          <a:lstStyle/>
          <a:p>
            <a:r>
              <a:rPr lang="ru-RU" sz="1400">
                <a:latin typeface="Times New Roman" pitchFamily="18" charset="0"/>
                <a:cs typeface="Times New Roman" pitchFamily="18" charset="0"/>
              </a:rPr>
              <a:t>Работа группы  </a:t>
            </a:r>
            <a:r>
              <a:rPr lang="en-US" sz="1400">
                <a:latin typeface="Times New Roman" pitchFamily="18" charset="0"/>
                <a:cs typeface="Times New Roman" pitchFamily="18" charset="0"/>
              </a:rPr>
              <a:t>“</a:t>
            </a:r>
            <a:r>
              <a:rPr lang="ru-RU" sz="1400">
                <a:latin typeface="Times New Roman" pitchFamily="18" charset="0"/>
                <a:cs typeface="Times New Roman" pitchFamily="18" charset="0"/>
              </a:rPr>
              <a:t>Поиск</a:t>
            </a:r>
            <a:r>
              <a:rPr lang="en-US" sz="1600">
                <a:latin typeface="Times New Roman" pitchFamily="18" charset="0"/>
                <a:cs typeface="Times New Roman" pitchFamily="18" charset="0"/>
              </a:rPr>
              <a:t>”</a:t>
            </a:r>
            <a:endParaRPr lang="ru-RU" sz="160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000_0018"/>
          <p:cNvPicPr>
            <a:picLocks noChangeAspect="1" noChangeArrowheads="1"/>
          </p:cNvPicPr>
          <p:nvPr/>
        </p:nvPicPr>
        <p:blipFill>
          <a:blip r:embed="rId2">
            <a:lum bright="10000"/>
          </a:blip>
          <a:srcRect/>
          <a:stretch>
            <a:fillRect/>
          </a:stretch>
        </p:blipFill>
        <p:spPr bwMode="auto">
          <a:xfrm>
            <a:off x="3857625" y="571500"/>
            <a:ext cx="4000500" cy="2571750"/>
          </a:xfrm>
          <a:prstGeom prst="rect">
            <a:avLst/>
          </a:prstGeom>
          <a:noFill/>
          <a:ln w="9525">
            <a:noFill/>
            <a:miter lim="800000"/>
            <a:headEnd/>
            <a:tailEnd/>
          </a:ln>
        </p:spPr>
      </p:pic>
      <p:pic>
        <p:nvPicPr>
          <p:cNvPr id="6147" name="Picture 2" descr="000_0015"/>
          <p:cNvPicPr>
            <a:picLocks noChangeAspect="1" noChangeArrowheads="1"/>
          </p:cNvPicPr>
          <p:nvPr/>
        </p:nvPicPr>
        <p:blipFill>
          <a:blip r:embed="rId3">
            <a:lum bright="10000"/>
          </a:blip>
          <a:srcRect t="16530" b="11917"/>
          <a:stretch>
            <a:fillRect/>
          </a:stretch>
        </p:blipFill>
        <p:spPr bwMode="auto">
          <a:xfrm>
            <a:off x="3571875" y="3429000"/>
            <a:ext cx="4429125" cy="2368550"/>
          </a:xfrm>
          <a:prstGeom prst="rect">
            <a:avLst/>
          </a:prstGeom>
          <a:noFill/>
          <a:ln w="9525">
            <a:noFill/>
            <a:miter lim="800000"/>
            <a:headEnd/>
            <a:tailEnd/>
          </a:ln>
        </p:spPr>
      </p:pic>
      <p:pic>
        <p:nvPicPr>
          <p:cNvPr id="6148" name="Picture 4" descr="H:\DCIM\108_PANA\P1080926.JPG"/>
          <p:cNvPicPr>
            <a:picLocks noChangeAspect="1" noChangeArrowheads="1"/>
          </p:cNvPicPr>
          <p:nvPr/>
        </p:nvPicPr>
        <p:blipFill>
          <a:blip r:embed="rId4"/>
          <a:srcRect/>
          <a:stretch>
            <a:fillRect/>
          </a:stretch>
        </p:blipFill>
        <p:spPr bwMode="auto">
          <a:xfrm>
            <a:off x="571500" y="1500188"/>
            <a:ext cx="2786063" cy="371475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1"/>
          <p:cNvSpPr txBox="1">
            <a:spLocks noChangeArrowheads="1"/>
          </p:cNvSpPr>
          <p:nvPr/>
        </p:nvSpPr>
        <p:spPr bwMode="auto">
          <a:xfrm>
            <a:off x="2571750" y="928688"/>
            <a:ext cx="4389438" cy="523875"/>
          </a:xfrm>
          <a:prstGeom prst="rect">
            <a:avLst/>
          </a:prstGeom>
          <a:noFill/>
          <a:ln w="9525">
            <a:noFill/>
            <a:miter lim="800000"/>
            <a:headEnd/>
            <a:tailEnd/>
          </a:ln>
        </p:spPr>
        <p:txBody>
          <a:bodyPr wrap="none">
            <a:spAutoFit/>
          </a:bodyPr>
          <a:lstStyle/>
          <a:p>
            <a:r>
              <a:rPr lang="ru-RU" sz="2800" b="1" i="1">
                <a:solidFill>
                  <a:srgbClr val="C00000"/>
                </a:solidFill>
                <a:latin typeface="Times New Roman" pitchFamily="18" charset="0"/>
                <a:cs typeface="Times New Roman" pitchFamily="18" charset="0"/>
              </a:rPr>
              <a:t>Редкие экспонаты в музее</a:t>
            </a:r>
          </a:p>
        </p:txBody>
      </p:sp>
      <p:pic>
        <p:nvPicPr>
          <p:cNvPr id="7171" name="Picture 3" descr="H:\DCIM\108_PANA\P1080916.JPG"/>
          <p:cNvPicPr>
            <a:picLocks noChangeAspect="1" noChangeArrowheads="1"/>
          </p:cNvPicPr>
          <p:nvPr/>
        </p:nvPicPr>
        <p:blipFill>
          <a:blip r:embed="rId2">
            <a:lum bright="10000"/>
          </a:blip>
          <a:srcRect/>
          <a:stretch>
            <a:fillRect/>
          </a:stretch>
        </p:blipFill>
        <p:spPr bwMode="auto">
          <a:xfrm>
            <a:off x="857250" y="2143125"/>
            <a:ext cx="3094038" cy="1785938"/>
          </a:xfrm>
          <a:prstGeom prst="rect">
            <a:avLst/>
          </a:prstGeom>
          <a:noFill/>
          <a:ln w="9525">
            <a:noFill/>
            <a:miter lim="800000"/>
            <a:headEnd/>
            <a:tailEnd/>
          </a:ln>
        </p:spPr>
      </p:pic>
      <p:pic>
        <p:nvPicPr>
          <p:cNvPr id="7172" name="Picture 4" descr="H:\DCIM\108_PANA\P1080917.JPG"/>
          <p:cNvPicPr>
            <a:picLocks noChangeAspect="1" noChangeArrowheads="1"/>
          </p:cNvPicPr>
          <p:nvPr/>
        </p:nvPicPr>
        <p:blipFill>
          <a:blip r:embed="rId3" cstate="print">
            <a:lum bright="10000"/>
          </a:blip>
          <a:srcRect/>
          <a:stretch>
            <a:fillRect/>
          </a:stretch>
        </p:blipFill>
        <p:spPr bwMode="auto">
          <a:xfrm>
            <a:off x="5572125" y="1643063"/>
            <a:ext cx="1428750" cy="1071562"/>
          </a:xfrm>
          <a:prstGeom prst="rect">
            <a:avLst/>
          </a:prstGeom>
          <a:noFill/>
          <a:ln w="9525">
            <a:noFill/>
            <a:miter lim="800000"/>
            <a:headEnd/>
            <a:tailEnd/>
          </a:ln>
        </p:spPr>
      </p:pic>
      <p:pic>
        <p:nvPicPr>
          <p:cNvPr id="7173" name="Picture 5" descr="H:\DCIM\108_PANA\P1080919.JPG"/>
          <p:cNvPicPr>
            <a:picLocks noChangeAspect="1" noChangeArrowheads="1"/>
          </p:cNvPicPr>
          <p:nvPr/>
        </p:nvPicPr>
        <p:blipFill>
          <a:blip r:embed="rId4">
            <a:lum bright="10000"/>
          </a:blip>
          <a:srcRect/>
          <a:stretch>
            <a:fillRect/>
          </a:stretch>
        </p:blipFill>
        <p:spPr bwMode="auto">
          <a:xfrm>
            <a:off x="4143375" y="3375025"/>
            <a:ext cx="3714750" cy="2786063"/>
          </a:xfrm>
          <a:prstGeom prst="rect">
            <a:avLst/>
          </a:prstGeom>
          <a:noFill/>
          <a:ln w="9525">
            <a:noFill/>
            <a:miter lim="800000"/>
            <a:headEnd/>
            <a:tailEnd/>
          </a:ln>
        </p:spPr>
      </p:pic>
      <p:sp>
        <p:nvSpPr>
          <p:cNvPr id="7174" name="TextBox 5"/>
          <p:cNvSpPr txBox="1">
            <a:spLocks noChangeArrowheads="1"/>
          </p:cNvSpPr>
          <p:nvPr/>
        </p:nvSpPr>
        <p:spPr bwMode="auto">
          <a:xfrm>
            <a:off x="1000125" y="4000500"/>
            <a:ext cx="2554288" cy="307975"/>
          </a:xfrm>
          <a:prstGeom prst="rect">
            <a:avLst/>
          </a:prstGeom>
          <a:noFill/>
          <a:ln w="9525">
            <a:noFill/>
            <a:miter lim="800000"/>
            <a:headEnd/>
            <a:tailEnd/>
          </a:ln>
        </p:spPr>
        <p:txBody>
          <a:bodyPr wrap="none">
            <a:spAutoFit/>
          </a:bodyPr>
          <a:lstStyle/>
          <a:p>
            <a:r>
              <a:rPr lang="ru-RU" sz="1400">
                <a:latin typeface="Times New Roman" pitchFamily="18" charset="0"/>
                <a:cs typeface="Times New Roman" pitchFamily="18" charset="0"/>
              </a:rPr>
              <a:t>Фронтовая каска Дремова Н.К.</a:t>
            </a:r>
          </a:p>
        </p:txBody>
      </p:sp>
      <p:sp>
        <p:nvSpPr>
          <p:cNvPr id="7175" name="TextBox 6"/>
          <p:cNvSpPr txBox="1">
            <a:spLocks noChangeArrowheads="1"/>
          </p:cNvSpPr>
          <p:nvPr/>
        </p:nvSpPr>
        <p:spPr bwMode="auto">
          <a:xfrm>
            <a:off x="5286375" y="2786063"/>
            <a:ext cx="5272088" cy="523875"/>
          </a:xfrm>
          <a:prstGeom prst="rect">
            <a:avLst/>
          </a:prstGeom>
          <a:noFill/>
          <a:ln w="9525">
            <a:noFill/>
            <a:miter lim="800000"/>
            <a:headEnd/>
            <a:tailEnd/>
          </a:ln>
        </p:spPr>
        <p:txBody>
          <a:bodyPr>
            <a:spAutoFit/>
          </a:bodyPr>
          <a:lstStyle/>
          <a:p>
            <a:r>
              <a:rPr lang="ru-RU" sz="1400">
                <a:latin typeface="Times New Roman" pitchFamily="18" charset="0"/>
                <a:cs typeface="Times New Roman" pitchFamily="18" charset="0"/>
              </a:rPr>
              <a:t>Фронтовая кружка из </a:t>
            </a:r>
          </a:p>
          <a:p>
            <a:r>
              <a:rPr lang="ru-RU" sz="1400">
                <a:latin typeface="Times New Roman" pitchFamily="18" charset="0"/>
                <a:cs typeface="Times New Roman" pitchFamily="18" charset="0"/>
              </a:rPr>
              <a:t>артиллерийского снаряда</a:t>
            </a:r>
          </a:p>
        </p:txBody>
      </p:sp>
      <p:sp>
        <p:nvSpPr>
          <p:cNvPr id="7176" name="TextBox 7"/>
          <p:cNvSpPr txBox="1">
            <a:spLocks noChangeArrowheads="1"/>
          </p:cNvSpPr>
          <p:nvPr/>
        </p:nvSpPr>
        <p:spPr bwMode="auto">
          <a:xfrm>
            <a:off x="1571625" y="5643563"/>
            <a:ext cx="2332038" cy="307975"/>
          </a:xfrm>
          <a:prstGeom prst="rect">
            <a:avLst/>
          </a:prstGeom>
          <a:noFill/>
          <a:ln w="9525">
            <a:noFill/>
            <a:miter lim="800000"/>
            <a:headEnd/>
            <a:tailEnd/>
          </a:ln>
        </p:spPr>
        <p:txBody>
          <a:bodyPr wrap="none">
            <a:spAutoFit/>
          </a:bodyPr>
          <a:lstStyle/>
          <a:p>
            <a:r>
              <a:rPr lang="ru-RU" sz="1400">
                <a:latin typeface="Times New Roman" pitchFamily="18" charset="0"/>
                <a:cs typeface="Times New Roman" pitchFamily="18" charset="0"/>
              </a:rPr>
              <a:t>Газета </a:t>
            </a:r>
            <a:r>
              <a:rPr lang="en-US" sz="1400">
                <a:latin typeface="Times New Roman" pitchFamily="18" charset="0"/>
                <a:cs typeface="Times New Roman" pitchFamily="18" charset="0"/>
              </a:rPr>
              <a:t>“</a:t>
            </a:r>
            <a:r>
              <a:rPr lang="ru-RU" sz="1400">
                <a:latin typeface="Times New Roman" pitchFamily="18" charset="0"/>
                <a:cs typeface="Times New Roman" pitchFamily="18" charset="0"/>
              </a:rPr>
              <a:t>Правда</a:t>
            </a:r>
            <a:r>
              <a:rPr lang="en-US" sz="1400">
                <a:latin typeface="Times New Roman" pitchFamily="18" charset="0"/>
                <a:cs typeface="Times New Roman" pitchFamily="18" charset="0"/>
              </a:rPr>
              <a:t>”</a:t>
            </a:r>
            <a:r>
              <a:rPr lang="ru-RU" sz="1400">
                <a:latin typeface="Times New Roman" pitchFamily="18" charset="0"/>
                <a:cs typeface="Times New Roman" pitchFamily="18" charset="0"/>
              </a:rPr>
              <a:t> №67 1953г.</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DCIM\108_PANA\P1080924.JPG"/>
          <p:cNvPicPr>
            <a:picLocks noChangeAspect="1" noChangeArrowheads="1"/>
          </p:cNvPicPr>
          <p:nvPr/>
        </p:nvPicPr>
        <p:blipFill>
          <a:blip r:embed="rId2">
            <a:lum bright="10000"/>
          </a:blip>
          <a:srcRect/>
          <a:stretch>
            <a:fillRect/>
          </a:stretch>
        </p:blipFill>
        <p:spPr bwMode="auto">
          <a:xfrm>
            <a:off x="857250" y="714375"/>
            <a:ext cx="3500438" cy="2625725"/>
          </a:xfrm>
          <a:prstGeom prst="rect">
            <a:avLst/>
          </a:prstGeom>
          <a:noFill/>
          <a:ln w="9525">
            <a:noFill/>
            <a:miter lim="800000"/>
            <a:headEnd/>
            <a:tailEnd/>
          </a:ln>
        </p:spPr>
      </p:pic>
      <p:pic>
        <p:nvPicPr>
          <p:cNvPr id="8195" name="Picture 3" descr="H:\DCIM\108_PANA\P1080920.JPG"/>
          <p:cNvPicPr>
            <a:picLocks noChangeAspect="1" noChangeArrowheads="1"/>
          </p:cNvPicPr>
          <p:nvPr/>
        </p:nvPicPr>
        <p:blipFill>
          <a:blip r:embed="rId3">
            <a:lum bright="10000"/>
          </a:blip>
          <a:srcRect/>
          <a:stretch>
            <a:fillRect/>
          </a:stretch>
        </p:blipFill>
        <p:spPr bwMode="auto">
          <a:xfrm>
            <a:off x="971550" y="3573463"/>
            <a:ext cx="3429000" cy="2571750"/>
          </a:xfrm>
          <a:prstGeom prst="rect">
            <a:avLst/>
          </a:prstGeom>
          <a:noFill/>
          <a:ln w="9525">
            <a:noFill/>
            <a:miter lim="800000"/>
            <a:headEnd/>
            <a:tailEnd/>
          </a:ln>
        </p:spPr>
      </p:pic>
      <p:pic>
        <p:nvPicPr>
          <p:cNvPr id="8196" name="Picture 5" descr="H:\DCIM\108_PANA\P1080923.JPG"/>
          <p:cNvPicPr>
            <a:picLocks noChangeAspect="1" noChangeArrowheads="1"/>
          </p:cNvPicPr>
          <p:nvPr/>
        </p:nvPicPr>
        <p:blipFill>
          <a:blip r:embed="rId4">
            <a:lum bright="10000"/>
          </a:blip>
          <a:srcRect/>
          <a:stretch>
            <a:fillRect/>
          </a:stretch>
        </p:blipFill>
        <p:spPr bwMode="auto">
          <a:xfrm>
            <a:off x="4572000" y="692150"/>
            <a:ext cx="3500438" cy="2625725"/>
          </a:xfrm>
          <a:prstGeom prst="rect">
            <a:avLst/>
          </a:prstGeom>
          <a:noFill/>
          <a:ln w="9525">
            <a:noFill/>
            <a:miter lim="800000"/>
            <a:headEnd/>
            <a:tailEnd/>
          </a:ln>
        </p:spPr>
      </p:pic>
      <p:pic>
        <p:nvPicPr>
          <p:cNvPr id="8197" name="Picture 6" descr="H:\DCIM\108_PANA\P1080921.JPG"/>
          <p:cNvPicPr>
            <a:picLocks noChangeAspect="1" noChangeArrowheads="1"/>
          </p:cNvPicPr>
          <p:nvPr/>
        </p:nvPicPr>
        <p:blipFill>
          <a:blip r:embed="rId5">
            <a:lum bright="10000"/>
          </a:blip>
          <a:srcRect/>
          <a:stretch>
            <a:fillRect/>
          </a:stretch>
        </p:blipFill>
        <p:spPr bwMode="auto">
          <a:xfrm>
            <a:off x="4643438" y="3573463"/>
            <a:ext cx="3362325" cy="2522537"/>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1"/>
          <p:cNvPicPr>
            <a:picLocks noChangeAspect="1" noChangeArrowheads="1"/>
          </p:cNvPicPr>
          <p:nvPr/>
        </p:nvPicPr>
        <p:blipFill>
          <a:blip r:embed="rId2"/>
          <a:srcRect t="10117" b="415"/>
          <a:stretch>
            <a:fillRect/>
          </a:stretch>
        </p:blipFill>
        <p:spPr bwMode="auto">
          <a:xfrm>
            <a:off x="4500563" y="836613"/>
            <a:ext cx="3741737" cy="4464050"/>
          </a:xfrm>
          <a:prstGeom prst="rect">
            <a:avLst/>
          </a:prstGeom>
          <a:noFill/>
          <a:ln w="9525">
            <a:noFill/>
            <a:miter lim="800000"/>
            <a:headEnd/>
            <a:tailEnd/>
          </a:ln>
        </p:spPr>
      </p:pic>
      <p:pic>
        <p:nvPicPr>
          <p:cNvPr id="9219" name="Picture 3" descr="Untitled-1"/>
          <p:cNvPicPr>
            <a:picLocks noChangeAspect="1" noChangeArrowheads="1"/>
          </p:cNvPicPr>
          <p:nvPr/>
        </p:nvPicPr>
        <p:blipFill>
          <a:blip r:embed="rId3"/>
          <a:srcRect/>
          <a:stretch>
            <a:fillRect/>
          </a:stretch>
        </p:blipFill>
        <p:spPr bwMode="auto">
          <a:xfrm>
            <a:off x="0" y="3908425"/>
            <a:ext cx="4643438" cy="3125788"/>
          </a:xfrm>
          <a:prstGeom prst="rect">
            <a:avLst/>
          </a:prstGeom>
          <a:noFill/>
          <a:ln w="9525">
            <a:noFill/>
            <a:miter lim="800000"/>
            <a:headEnd/>
            <a:tailEnd/>
          </a:ln>
        </p:spPr>
      </p:pic>
      <p:sp>
        <p:nvSpPr>
          <p:cNvPr id="9220" name="Rectangle 4"/>
          <p:cNvSpPr>
            <a:spLocks noChangeArrowheads="1"/>
          </p:cNvSpPr>
          <p:nvPr/>
        </p:nvSpPr>
        <p:spPr bwMode="auto">
          <a:xfrm>
            <a:off x="468313" y="2336800"/>
            <a:ext cx="4032250" cy="2162175"/>
          </a:xfrm>
          <a:prstGeom prst="rect">
            <a:avLst/>
          </a:prstGeom>
          <a:noFill/>
          <a:ln w="9525">
            <a:noFill/>
            <a:miter lim="800000"/>
            <a:headEnd/>
            <a:tailEnd/>
          </a:ln>
        </p:spPr>
        <p:txBody>
          <a:bodyPr anchor="ctr">
            <a:spAutoFit/>
          </a:bodyPr>
          <a:lstStyle/>
          <a:p>
            <a:pPr algn="ctr"/>
            <a:r>
              <a:rPr lang="ru-RU" sz="2400" b="1" i="1">
                <a:solidFill>
                  <a:srgbClr val="660033"/>
                </a:solidFill>
                <a:latin typeface="Monotype Corsiva" pitchFamily="66" charset="0"/>
              </a:rPr>
              <a:t>Тот самый длинный день в году</a:t>
            </a:r>
            <a:br>
              <a:rPr lang="ru-RU" sz="2400" b="1" i="1">
                <a:solidFill>
                  <a:srgbClr val="660033"/>
                </a:solidFill>
                <a:latin typeface="Monotype Corsiva" pitchFamily="66" charset="0"/>
              </a:rPr>
            </a:br>
            <a:r>
              <a:rPr lang="ru-RU" sz="2400" b="1" i="1">
                <a:solidFill>
                  <a:srgbClr val="660033"/>
                </a:solidFill>
                <a:latin typeface="Monotype Corsiva" pitchFamily="66" charset="0"/>
              </a:rPr>
              <a:t>С его безоблачной погодой</a:t>
            </a:r>
            <a:br>
              <a:rPr lang="ru-RU" sz="2400" b="1" i="1">
                <a:solidFill>
                  <a:srgbClr val="660033"/>
                </a:solidFill>
                <a:latin typeface="Monotype Corsiva" pitchFamily="66" charset="0"/>
              </a:rPr>
            </a:br>
            <a:r>
              <a:rPr lang="ru-RU" sz="2400" b="1" i="1">
                <a:solidFill>
                  <a:srgbClr val="660033"/>
                </a:solidFill>
                <a:latin typeface="Monotype Corsiva" pitchFamily="66" charset="0"/>
              </a:rPr>
              <a:t>Нам выдал общую беду</a:t>
            </a:r>
            <a:br>
              <a:rPr lang="ru-RU" sz="2400" b="1" i="1">
                <a:solidFill>
                  <a:srgbClr val="660033"/>
                </a:solidFill>
                <a:latin typeface="Monotype Corsiva" pitchFamily="66" charset="0"/>
              </a:rPr>
            </a:br>
            <a:r>
              <a:rPr lang="ru-RU" sz="2400" b="1" i="1">
                <a:solidFill>
                  <a:srgbClr val="660033"/>
                </a:solidFill>
                <a:latin typeface="Monotype Corsiva" pitchFamily="66" charset="0"/>
              </a:rPr>
              <a:t>На всех. </a:t>
            </a:r>
          </a:p>
          <a:p>
            <a:pPr algn="ctr"/>
            <a:r>
              <a:rPr lang="ru-RU" sz="2400" b="1" i="1">
                <a:solidFill>
                  <a:srgbClr val="660033"/>
                </a:solidFill>
                <a:latin typeface="Monotype Corsiva" pitchFamily="66" charset="0"/>
              </a:rPr>
              <a:t>На все четыре года…         </a:t>
            </a:r>
          </a:p>
          <a:p>
            <a:pPr algn="ctr"/>
            <a:r>
              <a:rPr lang="ru-RU" sz="1600" b="1" i="1">
                <a:solidFill>
                  <a:srgbClr val="660033"/>
                </a:solidFill>
              </a:rPr>
              <a:t>                                 К.Симонов </a:t>
            </a:r>
          </a:p>
        </p:txBody>
      </p:sp>
      <p:sp>
        <p:nvSpPr>
          <p:cNvPr id="9221" name="Rectangle 5"/>
          <p:cNvSpPr>
            <a:spLocks noChangeArrowheads="1"/>
          </p:cNvSpPr>
          <p:nvPr/>
        </p:nvSpPr>
        <p:spPr bwMode="auto">
          <a:xfrm>
            <a:off x="1042988" y="836613"/>
            <a:ext cx="3527425" cy="1465262"/>
          </a:xfrm>
          <a:prstGeom prst="rect">
            <a:avLst/>
          </a:prstGeom>
          <a:noFill/>
          <a:ln w="9525">
            <a:noFill/>
            <a:miter lim="800000"/>
            <a:headEnd/>
            <a:tailEnd/>
          </a:ln>
        </p:spPr>
        <p:txBody>
          <a:bodyPr anchor="ctr">
            <a:spAutoFit/>
          </a:bodyPr>
          <a:lstStyle/>
          <a:p>
            <a:pPr algn="ctr"/>
            <a:r>
              <a:rPr lang="ru-RU" b="1" i="1">
                <a:solidFill>
                  <a:srgbClr val="660033"/>
                </a:solidFill>
              </a:rPr>
              <a:t>22 июня 1941 года. </a:t>
            </a:r>
          </a:p>
          <a:p>
            <a:pPr algn="ctr"/>
            <a:r>
              <a:rPr lang="ru-RU" b="1" i="1">
                <a:solidFill>
                  <a:srgbClr val="660033"/>
                </a:solidFill>
              </a:rPr>
              <a:t>Москва.</a:t>
            </a:r>
            <a:r>
              <a:rPr lang="ru-RU" i="1">
                <a:solidFill>
                  <a:srgbClr val="660033"/>
                </a:solidFill>
              </a:rPr>
              <a:t> </a:t>
            </a:r>
          </a:p>
          <a:p>
            <a:pPr algn="ctr"/>
            <a:r>
              <a:rPr lang="ru-RU" b="1" i="1">
                <a:solidFill>
                  <a:srgbClr val="660033"/>
                </a:solidFill>
              </a:rPr>
              <a:t>Объявление о начале </a:t>
            </a:r>
          </a:p>
          <a:p>
            <a:pPr algn="ctr"/>
            <a:r>
              <a:rPr lang="ru-RU" b="1" i="1">
                <a:solidFill>
                  <a:srgbClr val="660033"/>
                </a:solidFill>
              </a:rPr>
              <a:t>Великой Отечественной войны.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2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сканирование0045"/>
          <p:cNvPicPr>
            <a:picLocks noChangeAspect="1" noChangeArrowheads="1"/>
          </p:cNvPicPr>
          <p:nvPr/>
        </p:nvPicPr>
        <p:blipFill>
          <a:blip r:embed="rId2" cstate="print"/>
          <a:srcRect/>
          <a:stretch>
            <a:fillRect/>
          </a:stretch>
        </p:blipFill>
        <p:spPr bwMode="auto">
          <a:xfrm>
            <a:off x="1043608" y="1268760"/>
            <a:ext cx="1806575" cy="2357438"/>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0243" name="Rectangle 3"/>
          <p:cNvSpPr>
            <a:spLocks noChangeArrowheads="1"/>
          </p:cNvSpPr>
          <p:nvPr/>
        </p:nvSpPr>
        <p:spPr bwMode="auto">
          <a:xfrm>
            <a:off x="2987675" y="715963"/>
            <a:ext cx="5976938" cy="4246562"/>
          </a:xfrm>
          <a:prstGeom prst="rect">
            <a:avLst/>
          </a:prstGeom>
          <a:noFill/>
          <a:ln w="9525">
            <a:noFill/>
            <a:miter lim="800000"/>
            <a:headEnd/>
            <a:tailEnd/>
          </a:ln>
        </p:spPr>
        <p:txBody>
          <a:bodyPr anchor="ctr">
            <a:spAutoFit/>
          </a:bodyPr>
          <a:lstStyle/>
          <a:p>
            <a:pPr indent="228600"/>
            <a:r>
              <a:rPr lang="ru-RU" sz="1400" b="1">
                <a:latin typeface="Times New Roman" pitchFamily="18" charset="0"/>
                <a:cs typeface="Times New Roman" pitchFamily="18" charset="0"/>
              </a:rPr>
              <a:t>Агафонов Фёдор Никитич </a:t>
            </a:r>
            <a:r>
              <a:rPr lang="ru-RU" sz="1400">
                <a:latin typeface="Times New Roman" pitchFamily="18" charset="0"/>
                <a:cs typeface="Times New Roman" pitchFamily="18" charset="0"/>
              </a:rPr>
              <a:t>родился 23 августа 1921 года в деревне Шипицыно в крестьянской семье. Окончив 7 классов Тарасовской семилетней школы, поступил в Ленинск-Кузнецкое педагогическое училище на заочное отделение. Внеполные17 лет стал учителем Шипицынской начальной школы.</a:t>
            </a:r>
          </a:p>
          <a:p>
            <a:pPr indent="228600" eaLnBrk="0" hangingPunct="0"/>
            <a:r>
              <a:rPr lang="ru-RU" sz="1400">
                <a:latin typeface="Times New Roman" pitchFamily="18" charset="0"/>
                <a:cs typeface="Times New Roman" pitchFamily="18" charset="0"/>
              </a:rPr>
              <a:t>В апреле 1941 года был призван в ряды Красной Армии. Война застала его в Житомирской области, где он учился в лётном училище. Его часть попала в окружение, была разбита, а сам он был взят в плен. Прошёл ад фашистского чистилища и был освобождён 3 мая 1945 года союзными войсками США.</a:t>
            </a:r>
          </a:p>
          <a:p>
            <a:pPr indent="228600" eaLnBrk="0" hangingPunct="0"/>
            <a:r>
              <a:rPr lang="ru-RU" sz="1400">
                <a:latin typeface="Times New Roman" pitchFamily="18" charset="0"/>
                <a:cs typeface="Times New Roman" pitchFamily="18" charset="0"/>
              </a:rPr>
              <a:t>Вернувшись в 1946 году домой, он возглавил Шипицынскую начальную школу и снова стал учить деревенских ребятишек. За свою творческую работу Фёдор Никитич был удостоен почётным знаком «Отличник народного просвещения».</a:t>
            </a:r>
          </a:p>
          <a:p>
            <a:pPr indent="228600" eaLnBrk="0" hangingPunct="0"/>
            <a:r>
              <a:rPr lang="ru-RU" sz="1400">
                <a:latin typeface="Times New Roman" pitchFamily="18" charset="0"/>
                <a:cs typeface="Times New Roman" pitchFamily="18" charset="0"/>
              </a:rPr>
              <a:t>После закрытия Шипицынской начальной школы в 1973 году стал председателем Тарасовского сельского совета. Отработал три созыва. Проявлял высокий профессионализм и ответственность в работе. Пользовался уважением со стороны тех, кто работал и общался с ним.  </a:t>
            </a:r>
          </a:p>
          <a:p>
            <a:pPr indent="228600" eaLnBrk="0" hangingPunct="0"/>
            <a:endParaRPr lang="ru-RU"/>
          </a:p>
        </p:txBody>
      </p:sp>
      <p:pic>
        <p:nvPicPr>
          <p:cNvPr id="14340" name="Picture 4" descr="C:\Users\Администратор\Desktop\Музей\Крафт А.А\Музей\Учителя -участники войны\Гладун Александр Федорович.jpg"/>
          <p:cNvPicPr>
            <a:picLocks noChangeAspect="1" noChangeArrowheads="1"/>
          </p:cNvPicPr>
          <p:nvPr/>
        </p:nvPicPr>
        <p:blipFill>
          <a:blip r:embed="rId3" cstate="print"/>
          <a:srcRect/>
          <a:stretch>
            <a:fillRect/>
          </a:stretch>
        </p:blipFill>
        <p:spPr bwMode="auto">
          <a:xfrm>
            <a:off x="1071563" y="3857625"/>
            <a:ext cx="1785937" cy="25654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0245" name="Rectangle 5"/>
          <p:cNvSpPr>
            <a:spLocks noChangeArrowheads="1"/>
          </p:cNvSpPr>
          <p:nvPr/>
        </p:nvSpPr>
        <p:spPr bwMode="auto">
          <a:xfrm>
            <a:off x="3059113" y="4868863"/>
            <a:ext cx="5616575" cy="1385887"/>
          </a:xfrm>
          <a:prstGeom prst="rect">
            <a:avLst/>
          </a:prstGeom>
          <a:noFill/>
          <a:ln w="9525">
            <a:noFill/>
            <a:miter lim="800000"/>
            <a:headEnd/>
            <a:tailEnd/>
          </a:ln>
        </p:spPr>
        <p:txBody>
          <a:bodyPr anchor="ctr">
            <a:spAutoFit/>
          </a:bodyPr>
          <a:lstStyle/>
          <a:p>
            <a:pPr indent="180975"/>
            <a:r>
              <a:rPr lang="ru-RU" sz="1400" b="1">
                <a:latin typeface="Times New Roman" pitchFamily="18" charset="0"/>
                <a:cs typeface="Times New Roman" pitchFamily="18" charset="0"/>
              </a:rPr>
              <a:t>Гладун Александр Фёдорович </a:t>
            </a:r>
            <a:r>
              <a:rPr lang="ru-RU" sz="1400">
                <a:latin typeface="Times New Roman" pitchFamily="18" charset="0"/>
                <a:cs typeface="Times New Roman" pitchFamily="18" charset="0"/>
              </a:rPr>
              <a:t>возглавил Тарасовскую среднюю школу за несколько месяцев до начала войны.</a:t>
            </a:r>
          </a:p>
          <a:p>
            <a:pPr indent="180975" eaLnBrk="0" hangingPunct="0"/>
            <a:r>
              <a:rPr lang="ru-RU" sz="1400">
                <a:latin typeface="Times New Roman" pitchFamily="18" charset="0"/>
                <a:cs typeface="Times New Roman" pitchFamily="18" charset="0"/>
              </a:rPr>
              <a:t>С победой прошёл до Берлина.</a:t>
            </a:r>
          </a:p>
          <a:p>
            <a:pPr indent="180975" eaLnBrk="0" hangingPunct="0"/>
            <a:r>
              <a:rPr lang="ru-RU" sz="1400">
                <a:latin typeface="Times New Roman" pitchFamily="18" charset="0"/>
                <a:cs typeface="Times New Roman" pitchFamily="18" charset="0"/>
              </a:rPr>
              <a:t>После войны был директором школы до 1950 года, вплоть до переезда в с. Ваганово, где он был учителем, председателем сельского совета.</a:t>
            </a:r>
          </a:p>
        </p:txBody>
      </p:sp>
      <p:sp>
        <p:nvSpPr>
          <p:cNvPr id="9" name="Прямоугольник 8"/>
          <p:cNvSpPr/>
          <p:nvPr/>
        </p:nvSpPr>
        <p:spPr>
          <a:xfrm>
            <a:off x="1691680" y="188640"/>
            <a:ext cx="5762540" cy="584775"/>
          </a:xfrm>
          <a:prstGeom prst="rect">
            <a:avLst/>
          </a:prstGeom>
          <a:solidFill>
            <a:schemeClr val="lt1">
              <a:alpha val="0"/>
            </a:schemeClr>
          </a:solidFill>
          <a:ln>
            <a:solidFill>
              <a:schemeClr val="accent3">
                <a:alpha val="0"/>
              </a:schemeClr>
            </a:solidFill>
          </a:ln>
        </p:spPr>
        <p:style>
          <a:lnRef idx="2">
            <a:schemeClr val="accent3"/>
          </a:lnRef>
          <a:fillRef idx="1">
            <a:schemeClr val="lt1"/>
          </a:fillRef>
          <a:effectRef idx="0">
            <a:schemeClr val="accent3"/>
          </a:effectRef>
          <a:fontRef idx="minor">
            <a:schemeClr val="dk1"/>
          </a:fontRef>
        </p:style>
        <p:txBody>
          <a:bodyPr wrap="none">
            <a:spAutoFit/>
          </a:bodyPr>
          <a:lstStyle/>
          <a:p>
            <a:pPr algn="ctr">
              <a:defRPr/>
            </a:pPr>
            <a:r>
              <a:rPr lang="ru-RU" sz="3200" b="1" dirty="0">
                <a:ln w="1905"/>
                <a:solidFill>
                  <a:srgbClr val="C00000"/>
                </a:solidFill>
                <a:effectLst>
                  <a:innerShdw blurRad="69850" dist="43180" dir="5400000">
                    <a:srgbClr val="000000">
                      <a:alpha val="65000"/>
                    </a:srgbClr>
                  </a:innerShdw>
                </a:effectLst>
              </a:rPr>
              <a:t>Учителя - участники войны</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Администратор\Desktop\Музей\Крафт А.А\Музей\Учителя -участники войны\Криво Екатерина Александровна.png"/>
          <p:cNvPicPr>
            <a:picLocks noChangeAspect="1" noChangeArrowheads="1"/>
          </p:cNvPicPr>
          <p:nvPr/>
        </p:nvPicPr>
        <p:blipFill>
          <a:blip r:embed="rId2" cstate="print"/>
          <a:srcRect/>
          <a:stretch>
            <a:fillRect/>
          </a:stretch>
        </p:blipFill>
        <p:spPr bwMode="auto">
          <a:xfrm>
            <a:off x="1000125" y="928688"/>
            <a:ext cx="1771650" cy="2357437"/>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1267" name="Rectangle 3"/>
          <p:cNvSpPr>
            <a:spLocks noChangeArrowheads="1"/>
          </p:cNvSpPr>
          <p:nvPr/>
        </p:nvSpPr>
        <p:spPr bwMode="auto">
          <a:xfrm>
            <a:off x="3348038" y="836613"/>
            <a:ext cx="4357687" cy="1816100"/>
          </a:xfrm>
          <a:prstGeom prst="rect">
            <a:avLst/>
          </a:prstGeom>
          <a:noFill/>
          <a:ln w="9525">
            <a:noFill/>
            <a:miter lim="800000"/>
            <a:headEnd/>
            <a:tailEnd/>
          </a:ln>
        </p:spPr>
        <p:txBody>
          <a:bodyPr anchor="ctr">
            <a:spAutoFit/>
          </a:bodyPr>
          <a:lstStyle/>
          <a:p>
            <a:pPr indent="269875"/>
            <a:r>
              <a:rPr lang="ru-RU" sz="1400" b="1">
                <a:latin typeface="Times New Roman" pitchFamily="18" charset="0"/>
                <a:cs typeface="Times New Roman" pitchFamily="18" charset="0"/>
              </a:rPr>
              <a:t>Криво Екатерина Александровна </a:t>
            </a:r>
            <a:r>
              <a:rPr lang="ru-RU" sz="1400">
                <a:latin typeface="Times New Roman" pitchFamily="18" charset="0"/>
                <a:cs typeface="Times New Roman" pitchFamily="18" charset="0"/>
              </a:rPr>
              <a:t>родилась в 1919 году в Тарасово в семье крестьянина-кузнеца. Работала учителем в тарасовской средней школе. Несколько месяцев исполняла обязанности директора школы.</a:t>
            </a:r>
          </a:p>
          <a:p>
            <a:pPr indent="269875" eaLnBrk="0" hangingPunct="0"/>
            <a:r>
              <a:rPr lang="ru-RU" sz="1400">
                <a:latin typeface="Times New Roman" pitchFamily="18" charset="0"/>
                <a:cs typeface="Times New Roman" pitchFamily="18" charset="0"/>
              </a:rPr>
              <a:t>Ушла добровольцем на фронт. Была политработником на боевом корабле. Погибла в 1944 году. Похоронена в г. Владивосток.</a:t>
            </a:r>
          </a:p>
        </p:txBody>
      </p:sp>
      <p:pic>
        <p:nvPicPr>
          <p:cNvPr id="15364" name="Picture 4" descr="сканирование0048"/>
          <p:cNvPicPr>
            <a:picLocks noChangeAspect="1" noChangeArrowheads="1"/>
          </p:cNvPicPr>
          <p:nvPr/>
        </p:nvPicPr>
        <p:blipFill>
          <a:blip r:embed="rId3" cstate="print"/>
          <a:srcRect/>
          <a:stretch>
            <a:fillRect/>
          </a:stretch>
        </p:blipFill>
        <p:spPr bwMode="auto">
          <a:xfrm>
            <a:off x="971600" y="3717032"/>
            <a:ext cx="1827213" cy="242887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1269" name="Rectangle 5"/>
          <p:cNvSpPr>
            <a:spLocks noChangeArrowheads="1"/>
          </p:cNvSpPr>
          <p:nvPr/>
        </p:nvSpPr>
        <p:spPr bwMode="auto">
          <a:xfrm>
            <a:off x="3276600" y="3644900"/>
            <a:ext cx="5000625" cy="2462213"/>
          </a:xfrm>
          <a:prstGeom prst="rect">
            <a:avLst/>
          </a:prstGeom>
          <a:noFill/>
          <a:ln w="9525">
            <a:noFill/>
            <a:miter lim="800000"/>
            <a:headEnd/>
            <a:tailEnd/>
          </a:ln>
        </p:spPr>
        <p:txBody>
          <a:bodyPr anchor="ctr">
            <a:spAutoFit/>
          </a:bodyPr>
          <a:lstStyle/>
          <a:p>
            <a:pPr indent="180975"/>
            <a:r>
              <a:rPr lang="ru-RU" sz="1400" b="1">
                <a:latin typeface="Times New Roman" pitchFamily="18" charset="0"/>
                <a:cs typeface="Times New Roman" pitchFamily="18" charset="0"/>
              </a:rPr>
              <a:t>Падуровский Михаил Вениаминович </a:t>
            </a:r>
            <a:r>
              <a:rPr lang="ru-RU" sz="1400">
                <a:latin typeface="Times New Roman" pitchFamily="18" charset="0"/>
                <a:cs typeface="Times New Roman" pitchFamily="18" charset="0"/>
              </a:rPr>
              <a:t>родился в 1905 году на Урале.</a:t>
            </a:r>
          </a:p>
          <a:p>
            <a:pPr indent="180975" eaLnBrk="0" hangingPunct="0"/>
            <a:r>
              <a:rPr lang="ru-RU" sz="1400">
                <a:latin typeface="Times New Roman" pitchFamily="18" charset="0"/>
                <a:cs typeface="Times New Roman" pitchFamily="18" charset="0"/>
              </a:rPr>
              <a:t>Учителем математики работал в Титовской школе, откуда и был призван на фронт. После Победы вновь вернулся в Титово и работал до 1950 года. Школа была сокращена до семилетней, а Михаил Вениаминович был переведён в Тарасово, которая вновь стала средней. В Тарасовской школе он вел математику в старших классах. Несколько лет был завучем, а потом директором школы. </a:t>
            </a:r>
          </a:p>
          <a:p>
            <a:pPr indent="180975" eaLnBrk="0" hangingPunct="0"/>
            <a:r>
              <a:rPr lang="ru-RU" sz="1400">
                <a:latin typeface="Times New Roman" pitchFamily="18" charset="0"/>
                <a:cs typeface="Times New Roman" pitchFamily="18" charset="0"/>
              </a:rPr>
              <a:t>Это был педагог, влюблённый в свой предмет. Ученики были благодарны ему за прочные знания.</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Администратор\Desktop\Музей\Крафт А.А\Музей\Учителя -участники войны\Рябов П.Н..png"/>
          <p:cNvPicPr>
            <a:picLocks noChangeAspect="1" noChangeArrowheads="1"/>
          </p:cNvPicPr>
          <p:nvPr/>
        </p:nvPicPr>
        <p:blipFill>
          <a:blip r:embed="rId2" cstate="print"/>
          <a:srcRect/>
          <a:stretch>
            <a:fillRect/>
          </a:stretch>
        </p:blipFill>
        <p:spPr bwMode="auto">
          <a:xfrm>
            <a:off x="1043608" y="836712"/>
            <a:ext cx="2071688" cy="258445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2291" name="TextBox 3"/>
          <p:cNvSpPr txBox="1">
            <a:spLocks noChangeArrowheads="1"/>
          </p:cNvSpPr>
          <p:nvPr/>
        </p:nvSpPr>
        <p:spPr bwMode="auto">
          <a:xfrm>
            <a:off x="3708400" y="1214438"/>
            <a:ext cx="4378325" cy="2400300"/>
          </a:xfrm>
          <a:prstGeom prst="rect">
            <a:avLst/>
          </a:prstGeom>
          <a:noFill/>
          <a:ln w="9525">
            <a:noFill/>
            <a:miter lim="800000"/>
            <a:headEnd/>
            <a:tailEnd/>
          </a:ln>
        </p:spPr>
        <p:txBody>
          <a:bodyPr>
            <a:spAutoFit/>
          </a:bodyPr>
          <a:lstStyle/>
          <a:p>
            <a:r>
              <a:rPr lang="ru-RU" sz="1400" b="1">
                <a:latin typeface="Times New Roman" pitchFamily="18" charset="0"/>
                <a:cs typeface="Times New Roman" pitchFamily="18" charset="0"/>
              </a:rPr>
              <a:t>    Рябов Павел Никонович </a:t>
            </a:r>
            <a:r>
              <a:rPr lang="ru-RU" sz="1400">
                <a:latin typeface="Times New Roman" pitchFamily="18" charset="0"/>
                <a:cs typeface="Times New Roman" pitchFamily="18" charset="0"/>
              </a:rPr>
              <a:t>участник Великой Отечественной войны.</a:t>
            </a:r>
          </a:p>
          <a:p>
            <a:r>
              <a:rPr lang="ru-RU" sz="1400">
                <a:latin typeface="Times New Roman" pitchFamily="18" charset="0"/>
                <a:cs typeface="Times New Roman" pitchFamily="18" charset="0"/>
              </a:rPr>
              <a:t>Приехал в Сибирь из средней полосы России. Вместе с женой работали в школе. Историк по образованию, он давал хорошие знания учащимся, любил, когда ребята высказывали своё мнение, которое подчас расходилось с общепринятым.</a:t>
            </a:r>
          </a:p>
          <a:p>
            <a:r>
              <a:rPr lang="ru-RU" sz="1400">
                <a:latin typeface="Times New Roman" pitchFamily="18" charset="0"/>
                <a:cs typeface="Times New Roman" pitchFamily="18" charset="0"/>
              </a:rPr>
              <a:t>В 1950 году был завучем школы. </a:t>
            </a:r>
          </a:p>
          <a:p>
            <a:r>
              <a:rPr lang="ru-RU" sz="1400">
                <a:latin typeface="Times New Roman" pitchFamily="18" charset="0"/>
                <a:cs typeface="Times New Roman" pitchFamily="18" charset="0"/>
              </a:rPr>
              <a:t>За труд был награждён орденом Знак почёта.</a:t>
            </a:r>
          </a:p>
          <a:p>
            <a:r>
              <a:rPr lang="ru-RU" sz="1400"/>
              <a:t> </a:t>
            </a:r>
          </a:p>
          <a:p>
            <a:endParaRPr lang="ru-RU" sz="1000"/>
          </a:p>
        </p:txBody>
      </p:sp>
      <p:pic>
        <p:nvPicPr>
          <p:cNvPr id="16388" name="Picture 3"/>
          <p:cNvPicPr>
            <a:picLocks noChangeAspect="1" noChangeArrowheads="1"/>
          </p:cNvPicPr>
          <p:nvPr/>
        </p:nvPicPr>
        <p:blipFill>
          <a:blip r:embed="rId3" cstate="print"/>
          <a:srcRect/>
          <a:stretch>
            <a:fillRect/>
          </a:stretch>
        </p:blipFill>
        <p:spPr bwMode="auto">
          <a:xfrm>
            <a:off x="1071563" y="3786188"/>
            <a:ext cx="1928812" cy="2668587"/>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2293" name="Rectangle 4"/>
          <p:cNvSpPr>
            <a:spLocks noChangeArrowheads="1"/>
          </p:cNvSpPr>
          <p:nvPr/>
        </p:nvSpPr>
        <p:spPr bwMode="auto">
          <a:xfrm>
            <a:off x="3714750" y="3836988"/>
            <a:ext cx="4000500" cy="1600200"/>
          </a:xfrm>
          <a:prstGeom prst="rect">
            <a:avLst/>
          </a:prstGeom>
          <a:noFill/>
          <a:ln w="9525">
            <a:noFill/>
            <a:miter lim="800000"/>
            <a:headEnd/>
            <a:tailEnd/>
          </a:ln>
        </p:spPr>
        <p:txBody>
          <a:bodyPr anchor="ctr">
            <a:spAutoFit/>
          </a:bodyPr>
          <a:lstStyle/>
          <a:p>
            <a:pPr indent="269875"/>
            <a:r>
              <a:rPr lang="ru-RU" sz="1400" b="1">
                <a:latin typeface="Times New Roman" pitchFamily="18" charset="0"/>
                <a:cs typeface="Times New Roman" pitchFamily="18" charset="0"/>
              </a:rPr>
              <a:t>Скороходов Александр Филиппович </a:t>
            </a:r>
            <a:r>
              <a:rPr lang="ru-RU" sz="1400">
                <a:latin typeface="Times New Roman" pitchFamily="18" charset="0"/>
                <a:cs typeface="Times New Roman" pitchFamily="18" charset="0"/>
              </a:rPr>
              <a:t>родился в Тарасове в крестьянской семье. Перед войной окончил учительский институт и преподавал математику и физику в Тарасовской средней школе до войны. В первый год Великой отечественной войны, был призван на фронт.</a:t>
            </a:r>
          </a:p>
          <a:p>
            <a:pPr indent="269875" eaLnBrk="0" hangingPunct="0"/>
            <a:r>
              <a:rPr lang="ru-RU" sz="1400">
                <a:latin typeface="Times New Roman" pitchFamily="18" charset="0"/>
                <a:cs typeface="Times New Roman" pitchFamily="18" charset="0"/>
              </a:rPr>
              <a:t>Погиб в 1942 году.</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Pim0096"/>
          <p:cNvPicPr>
            <a:picLocks noChangeAspect="1" noChangeArrowheads="1"/>
          </p:cNvPicPr>
          <p:nvPr/>
        </p:nvPicPr>
        <p:blipFill>
          <a:blip r:embed="rId2" cstate="print"/>
          <a:srcRect/>
          <a:stretch>
            <a:fillRect/>
          </a:stretch>
        </p:blipFill>
        <p:spPr bwMode="auto">
          <a:xfrm>
            <a:off x="1143000" y="857250"/>
            <a:ext cx="1790700" cy="250031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3315" name="TextBox 2"/>
          <p:cNvSpPr txBox="1">
            <a:spLocks noChangeArrowheads="1"/>
          </p:cNvSpPr>
          <p:nvPr/>
        </p:nvSpPr>
        <p:spPr bwMode="auto">
          <a:xfrm>
            <a:off x="3348038" y="765175"/>
            <a:ext cx="4291012" cy="2616200"/>
          </a:xfrm>
          <a:prstGeom prst="rect">
            <a:avLst/>
          </a:prstGeom>
          <a:noFill/>
          <a:ln w="9525">
            <a:noFill/>
            <a:miter lim="800000"/>
            <a:headEnd/>
            <a:tailEnd/>
          </a:ln>
        </p:spPr>
        <p:txBody>
          <a:bodyPr>
            <a:spAutoFit/>
          </a:bodyPr>
          <a:lstStyle/>
          <a:p>
            <a:r>
              <a:rPr lang="ru-RU" sz="1400" b="1">
                <a:latin typeface="Times New Roman" pitchFamily="18" charset="0"/>
                <a:cs typeface="Times New Roman" pitchFamily="18" charset="0"/>
              </a:rPr>
              <a:t>    Скороходов Николай Филиппович </a:t>
            </a:r>
            <a:r>
              <a:rPr lang="ru-RU" sz="1400">
                <a:latin typeface="Times New Roman" pitchFamily="18" charset="0"/>
                <a:cs typeface="Times New Roman" pitchFamily="18" charset="0"/>
              </a:rPr>
              <a:t>родился в 1918 году в крестьянской семье. В 1935 году закончил 7 классов Тарасовской школы. Перед войной закончил учительский институт, факультет географии и стал работать учителем в Тарасовской средней школе. На фронт был призван в первый год войны. После войны продолжил учительский труд, но только преподавателем физики. Он был депутатом сельского совета нескольких созывов. Вежливый, скромный, добрый – всегда пользовался авторитетом со стороны односельчан.</a:t>
            </a:r>
          </a:p>
          <a:p>
            <a:endParaRPr lang="ru-RU" sz="1000"/>
          </a:p>
        </p:txBody>
      </p:sp>
      <p:pic>
        <p:nvPicPr>
          <p:cNvPr id="17412" name="Picture 3"/>
          <p:cNvPicPr>
            <a:picLocks noChangeAspect="1" noChangeArrowheads="1"/>
          </p:cNvPicPr>
          <p:nvPr/>
        </p:nvPicPr>
        <p:blipFill>
          <a:blip r:embed="rId3" cstate="print"/>
          <a:srcRect/>
          <a:stretch>
            <a:fillRect/>
          </a:stretch>
        </p:blipFill>
        <p:spPr bwMode="auto">
          <a:xfrm>
            <a:off x="1115616" y="3789040"/>
            <a:ext cx="1785938" cy="2351087"/>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3317" name="Rectangle 4"/>
          <p:cNvSpPr>
            <a:spLocks noChangeArrowheads="1"/>
          </p:cNvSpPr>
          <p:nvPr/>
        </p:nvSpPr>
        <p:spPr bwMode="auto">
          <a:xfrm>
            <a:off x="3357563" y="3714750"/>
            <a:ext cx="5000625" cy="1600200"/>
          </a:xfrm>
          <a:prstGeom prst="rect">
            <a:avLst/>
          </a:prstGeom>
          <a:noFill/>
          <a:ln w="9525">
            <a:noFill/>
            <a:miter lim="800000"/>
            <a:headEnd/>
            <a:tailEnd/>
          </a:ln>
        </p:spPr>
        <p:txBody>
          <a:bodyPr anchor="ctr">
            <a:spAutoFit/>
          </a:bodyPr>
          <a:lstStyle/>
          <a:p>
            <a:pPr indent="180975"/>
            <a:r>
              <a:rPr lang="ru-RU" sz="1400" b="1">
                <a:latin typeface="Times New Roman" pitchFamily="18" charset="0"/>
                <a:cs typeface="Times New Roman" pitchFamily="18" charset="0"/>
              </a:rPr>
              <a:t>Тихонов Сергей Михайлович </a:t>
            </a:r>
            <a:r>
              <a:rPr lang="ru-RU" sz="1400">
                <a:latin typeface="Times New Roman" pitchFamily="18" charset="0"/>
                <a:cs typeface="Times New Roman" pitchFamily="18" charset="0"/>
              </a:rPr>
              <a:t>родился в Шипицыно в семье учителя. Очень хотел быть учителем. Экстерном получил аттестат на право преподавать в начальных классах. Был участником Великой Отечественной войны. После войны трудился в Тарасово.</a:t>
            </a:r>
          </a:p>
          <a:p>
            <a:pPr indent="180975" eaLnBrk="0" hangingPunct="0"/>
            <a:r>
              <a:rPr lang="ru-RU" sz="1400">
                <a:latin typeface="Times New Roman" pitchFamily="18" charset="0"/>
                <a:cs typeface="Times New Roman" pitchFamily="18" charset="0"/>
              </a:rPr>
              <a:t>Он был добрым человеком, его уважали ребятишки, был хорошим собеседником и пропагандистом</a:t>
            </a:r>
            <a:r>
              <a:rPr lang="ru-RU" sz="1200">
                <a:latin typeface="Times New Roman" pitchFamily="18" charset="0"/>
                <a:cs typeface="Times New Roman" pitchFamily="18" charset="0"/>
              </a:rPr>
              <a: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cstate="print">
            <a:lum bright="12000" contrast="30000"/>
          </a:blip>
          <a:srcRect/>
          <a:stretch>
            <a:fillRect/>
          </a:stretch>
        </p:blipFill>
        <p:spPr bwMode="auto">
          <a:xfrm>
            <a:off x="1187624" y="692695"/>
            <a:ext cx="1584176" cy="245723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4339" name="Rectangle 3"/>
          <p:cNvSpPr>
            <a:spLocks noChangeArrowheads="1"/>
          </p:cNvSpPr>
          <p:nvPr/>
        </p:nvSpPr>
        <p:spPr bwMode="auto">
          <a:xfrm>
            <a:off x="3357563" y="1014413"/>
            <a:ext cx="4429125" cy="1600200"/>
          </a:xfrm>
          <a:prstGeom prst="rect">
            <a:avLst/>
          </a:prstGeom>
          <a:noFill/>
          <a:ln w="9525">
            <a:noFill/>
            <a:miter lim="800000"/>
            <a:headEnd/>
            <a:tailEnd/>
          </a:ln>
        </p:spPr>
        <p:txBody>
          <a:bodyPr anchor="ctr">
            <a:spAutoFit/>
          </a:bodyPr>
          <a:lstStyle/>
          <a:p>
            <a:pPr indent="269875"/>
            <a:r>
              <a:rPr lang="ru-RU" sz="1400" b="1">
                <a:latin typeface="Times New Roman" pitchFamily="18" charset="0"/>
                <a:cs typeface="Times New Roman" pitchFamily="18" charset="0"/>
              </a:rPr>
              <a:t>Федоровский Василий Николаевич</a:t>
            </a:r>
            <a:r>
              <a:rPr lang="ru-RU" sz="1400">
                <a:latin typeface="Times New Roman" pitchFamily="18" charset="0"/>
                <a:cs typeface="Times New Roman" pitchFamily="18" charset="0"/>
              </a:rPr>
              <a:t>, 1912 года рождения. До войны работал военруком в Тарасовской средней школе. На фронт был призван Титовским РВК. Во время Великой отечественной войны был лейтенантом, командиром взвода.</a:t>
            </a:r>
          </a:p>
          <a:p>
            <a:pPr indent="269875" eaLnBrk="0" hangingPunct="0"/>
            <a:r>
              <a:rPr lang="ru-RU" sz="1400">
                <a:latin typeface="Times New Roman" pitchFamily="18" charset="0"/>
                <a:cs typeface="Times New Roman" pitchFamily="18" charset="0"/>
              </a:rPr>
              <a:t>Погиб 14.02.1943 года, похоронен в с. Кундрючено Ростовской области </a:t>
            </a:r>
          </a:p>
        </p:txBody>
      </p:sp>
      <p:pic>
        <p:nvPicPr>
          <p:cNvPr id="18436" name="Рисунок 3" descr="Катков Николай Алексеевич"/>
          <p:cNvPicPr>
            <a:picLocks noChangeAspect="1" noChangeArrowheads="1"/>
          </p:cNvPicPr>
          <p:nvPr/>
        </p:nvPicPr>
        <p:blipFill>
          <a:blip r:embed="rId3" cstate="print">
            <a:lum bright="-12000" contrast="18000"/>
          </a:blip>
          <a:srcRect/>
          <a:stretch>
            <a:fillRect/>
          </a:stretch>
        </p:blipFill>
        <p:spPr bwMode="auto">
          <a:xfrm>
            <a:off x="971600" y="3645024"/>
            <a:ext cx="1860550" cy="227647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4341" name="TextBox 4"/>
          <p:cNvSpPr txBox="1">
            <a:spLocks noChangeArrowheads="1"/>
          </p:cNvSpPr>
          <p:nvPr/>
        </p:nvSpPr>
        <p:spPr bwMode="auto">
          <a:xfrm>
            <a:off x="3357563" y="3143250"/>
            <a:ext cx="5246687" cy="3724275"/>
          </a:xfrm>
          <a:prstGeom prst="rect">
            <a:avLst/>
          </a:prstGeom>
          <a:noFill/>
          <a:ln w="9525">
            <a:noFill/>
            <a:miter lim="800000"/>
            <a:headEnd/>
            <a:tailEnd/>
          </a:ln>
        </p:spPr>
        <p:txBody>
          <a:bodyPr>
            <a:spAutoFit/>
          </a:bodyPr>
          <a:lstStyle/>
          <a:p>
            <a:r>
              <a:rPr lang="ru-RU" sz="1400" b="1">
                <a:latin typeface="Times New Roman" pitchFamily="18" charset="0"/>
                <a:cs typeface="Times New Roman" pitchFamily="18" charset="0"/>
              </a:rPr>
              <a:t>     Катков Николай Алексеевич  </a:t>
            </a:r>
            <a:r>
              <a:rPr lang="ru-RU" sz="1400">
                <a:latin typeface="Times New Roman" pitchFamily="18" charset="0"/>
                <a:cs typeface="Times New Roman" pitchFamily="18" charset="0"/>
              </a:rPr>
              <a:t>40 лет отдал народному образованию, сын крестьянина-бедняка, прошел сложный, трудный путь: закончив в 1940 году семилетнюю школу, он работал в колхозе счетоводом, оттуда был призван в армию в 1943 году. Служил в 75-м запасном стрелковом полку. Был ранен на стрельбищах, после лечения в эвакогоспитале демобилизован в ноябре 1944 года. С этого времени начинается его трудовая жизнь в школе: сначала учителем военного дела, учителем начальных классов, он учится заочно в педучилище в Кировской области.</a:t>
            </a:r>
          </a:p>
          <a:p>
            <a:r>
              <a:rPr lang="ru-RU" sz="1400">
                <a:latin typeface="Times New Roman" pitchFamily="18" charset="0"/>
                <a:cs typeface="Times New Roman" pitchFamily="18" charset="0"/>
              </a:rPr>
              <a:t> В 1948 году Катков Н.А. с женой Анной Степановной переезжает в Кемеровскую область в Падунский район, где работает учителем, потом завучем. Директором Тарасовской средней школы он становится в1957г.</a:t>
            </a:r>
          </a:p>
          <a:p>
            <a:r>
              <a:rPr lang="ru-RU" sz="1400">
                <a:latin typeface="Times New Roman" pitchFamily="18" charset="0"/>
                <a:cs typeface="Times New Roman" pitchFamily="18" charset="0"/>
              </a:rPr>
              <a:t>  За свой труд был награжден значком «Отличник народного просвещения», юбилейными медалями, медалью «Ветеран труда».</a:t>
            </a:r>
          </a:p>
          <a:p>
            <a:endParaRPr lang="ru-RU" sz="120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Рисунок 1" descr="E:\DCIM\100KC643\100_4242.JPG"/>
          <p:cNvPicPr>
            <a:picLocks noChangeAspect="1" noChangeArrowheads="1"/>
          </p:cNvPicPr>
          <p:nvPr/>
        </p:nvPicPr>
        <p:blipFill>
          <a:blip r:embed="rId2" cstate="print"/>
          <a:srcRect l="15141" r="12325" b="24275"/>
          <a:stretch>
            <a:fillRect/>
          </a:stretch>
        </p:blipFill>
        <p:spPr bwMode="auto">
          <a:xfrm>
            <a:off x="1214438" y="642938"/>
            <a:ext cx="1962150" cy="273367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5363" name="TextBox 2"/>
          <p:cNvSpPr txBox="1">
            <a:spLocks noChangeArrowheads="1"/>
          </p:cNvSpPr>
          <p:nvPr/>
        </p:nvSpPr>
        <p:spPr bwMode="auto">
          <a:xfrm>
            <a:off x="3571875" y="714375"/>
            <a:ext cx="5103813" cy="2954338"/>
          </a:xfrm>
          <a:prstGeom prst="rect">
            <a:avLst/>
          </a:prstGeom>
          <a:noFill/>
          <a:ln w="9525">
            <a:noFill/>
            <a:miter lim="800000"/>
            <a:headEnd/>
            <a:tailEnd/>
          </a:ln>
        </p:spPr>
        <p:txBody>
          <a:bodyPr>
            <a:spAutoFit/>
          </a:bodyPr>
          <a:lstStyle/>
          <a:p>
            <a:r>
              <a:rPr lang="ru-RU" sz="1400" b="1">
                <a:latin typeface="Times New Roman" pitchFamily="18" charset="0"/>
                <a:cs typeface="Times New Roman" pitchFamily="18" charset="0"/>
              </a:rPr>
              <a:t>    Ведерников Василий  Иванович </a:t>
            </a:r>
            <a:r>
              <a:rPr lang="ru-RU" sz="1400">
                <a:latin typeface="Times New Roman" pitchFamily="18" charset="0"/>
                <a:cs typeface="Times New Roman" pitchFamily="18" charset="0"/>
              </a:rPr>
              <a:t>родился 15 января  1924г.</a:t>
            </a:r>
          </a:p>
          <a:p>
            <a:r>
              <a:rPr lang="ru-RU" sz="1400">
                <a:latin typeface="Times New Roman" pitchFamily="18" charset="0"/>
                <a:cs typeface="Times New Roman" pitchFamily="18" charset="0"/>
              </a:rPr>
              <a:t> Призван в ряды советской армии в 1942г. В 1943 году закончил в Кирове Ускоренное военное пехотное училище. Принимал участие в боевых действиях на Северо-западном фронте под Старой Руссой в составе 68 Армии, 1 воздушной десантной стрелковой гвардейской дивизии, был командиром  пулемётного взвода. В 1943 году был ранен и демобилизован по ранению. После войны учился в партийной школе. После учёбы работал председателем колхоза, затем был  председателем  сельского совета, работал военруком в школе.</a:t>
            </a:r>
          </a:p>
          <a:p>
            <a:r>
              <a:rPr lang="ru-RU" sz="1400">
                <a:latin typeface="Times New Roman" pitchFamily="18" charset="0"/>
                <a:cs typeface="Times New Roman" pitchFamily="18" charset="0"/>
              </a:rPr>
              <a:t>Имеет боевые и юбилейные награды.</a:t>
            </a:r>
          </a:p>
          <a:p>
            <a:r>
              <a:rPr lang="ru-RU" sz="1400">
                <a:latin typeface="Times New Roman" pitchFamily="18" charset="0"/>
                <a:cs typeface="Times New Roman" pitchFamily="18" charset="0"/>
              </a:rPr>
              <a:t> Умер  07. 01. 2009г.</a:t>
            </a:r>
          </a:p>
          <a:p>
            <a:endParaRPr lang="ru-RU"/>
          </a:p>
        </p:txBody>
      </p:sp>
      <p:pic>
        <p:nvPicPr>
          <p:cNvPr id="19460" name="Рисунок 3" descr="E:\DCIM\100KC643\100_4341.JPG"/>
          <p:cNvPicPr>
            <a:picLocks noChangeAspect="1" noChangeArrowheads="1"/>
          </p:cNvPicPr>
          <p:nvPr/>
        </p:nvPicPr>
        <p:blipFill>
          <a:blip r:embed="rId3" cstate="print">
            <a:grayscl/>
          </a:blip>
          <a:srcRect/>
          <a:stretch>
            <a:fillRect/>
          </a:stretch>
        </p:blipFill>
        <p:spPr bwMode="auto">
          <a:xfrm>
            <a:off x="1214438" y="3714749"/>
            <a:ext cx="1773386" cy="236451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5365" name="TextBox 4"/>
          <p:cNvSpPr txBox="1">
            <a:spLocks noChangeArrowheads="1"/>
          </p:cNvSpPr>
          <p:nvPr/>
        </p:nvSpPr>
        <p:spPr bwMode="auto">
          <a:xfrm>
            <a:off x="3571875" y="4000500"/>
            <a:ext cx="4429125" cy="738188"/>
          </a:xfrm>
          <a:prstGeom prst="rect">
            <a:avLst/>
          </a:prstGeom>
          <a:noFill/>
          <a:ln w="9525">
            <a:noFill/>
            <a:miter lim="800000"/>
            <a:headEnd/>
            <a:tailEnd/>
          </a:ln>
        </p:spPr>
        <p:txBody>
          <a:bodyPr>
            <a:spAutoFit/>
          </a:bodyPr>
          <a:lstStyle/>
          <a:p>
            <a:r>
              <a:rPr lang="ru-RU" sz="1400" b="1">
                <a:latin typeface="Times New Roman" pitchFamily="18" charset="0"/>
                <a:cs typeface="Times New Roman" pitchFamily="18" charset="0"/>
              </a:rPr>
              <a:t>   Круглик Михаил Иванович </a:t>
            </a:r>
            <a:r>
              <a:rPr lang="ru-RU" sz="1400">
                <a:latin typeface="Times New Roman" pitchFamily="18" charset="0"/>
                <a:cs typeface="Times New Roman" pitchFamily="18" charset="0"/>
              </a:rPr>
              <a:t>работал в Тарасовской школе учителем труда. В первые дни войны ушел на фронт.</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сканирование0004"/>
          <p:cNvPicPr>
            <a:picLocks noChangeAspect="1" noChangeArrowheads="1"/>
          </p:cNvPicPr>
          <p:nvPr/>
        </p:nvPicPr>
        <p:blipFill>
          <a:blip r:embed="rId2" cstate="print">
            <a:lum contrast="12000"/>
          </a:blip>
          <a:srcRect/>
          <a:stretch>
            <a:fillRect/>
          </a:stretch>
        </p:blipFill>
        <p:spPr bwMode="auto">
          <a:xfrm>
            <a:off x="827585" y="1124745"/>
            <a:ext cx="2186162" cy="3312368"/>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6387" name="TextBox 3"/>
          <p:cNvSpPr txBox="1">
            <a:spLocks noChangeArrowheads="1"/>
          </p:cNvSpPr>
          <p:nvPr/>
        </p:nvSpPr>
        <p:spPr bwMode="auto">
          <a:xfrm>
            <a:off x="3203575" y="642938"/>
            <a:ext cx="5616575" cy="6832600"/>
          </a:xfrm>
          <a:prstGeom prst="rect">
            <a:avLst/>
          </a:prstGeom>
          <a:noFill/>
          <a:ln w="9525">
            <a:noFill/>
            <a:miter lim="800000"/>
            <a:headEnd/>
            <a:tailEnd/>
          </a:ln>
        </p:spPr>
        <p:txBody>
          <a:bodyPr>
            <a:spAutoFit/>
          </a:bodyPr>
          <a:lstStyle/>
          <a:p>
            <a:r>
              <a:rPr lang="ru-RU" sz="1400" b="1">
                <a:latin typeface="Times New Roman" pitchFamily="18" charset="0"/>
                <a:cs typeface="Times New Roman" pitchFamily="18" charset="0"/>
              </a:rPr>
              <a:t>Рожнев Тимофеевич Дмитриевич</a:t>
            </a:r>
          </a:p>
          <a:p>
            <a:r>
              <a:rPr lang="ru-RU" sz="1400">
                <a:latin typeface="Times New Roman" pitchFamily="18" charset="0"/>
                <a:cs typeface="Times New Roman" pitchFamily="18" charset="0"/>
              </a:rPr>
              <a:t>В 1941 году учитель Тарасовской средней школы Тимофей Дмитриевич Рожнев был призван на фронт.  В начале войны он был на Волховском фронте, затем их полк был направлен на Ленинградский фронт. Трудовые бои, тяжелые дни отступления. Но всё-таки им удалось прорваться и соединиться с партизанским полком.</a:t>
            </a:r>
          </a:p>
          <a:p>
            <a:r>
              <a:rPr lang="ru-RU" sz="1400">
                <a:latin typeface="Times New Roman" pitchFamily="18" charset="0"/>
                <a:cs typeface="Times New Roman" pitchFamily="18" charset="0"/>
              </a:rPr>
              <a:t>В 1943 году Тимофей Дмитриевич принимал участие в прорыве блокады Ленинграда. Две медали и орден Красной Звезды получил лейтенант  Рожнев за оборону Ленинграда.  После снятия блокады в 1944 году, встала задача разбить финнов,  наступавших на Советский Союз. С болью вспоминал Тимофей Дмитриевич о кровопролитных боях на Карельском перешейке. Выборг был занят 22 июня. Финны попросили перемирия, а затем вместе с Советским Союзом вступили в войну против Германии.  Еще год после окончания войны пришлось пробыть Тимофею Дмитриевичу в Выборге, хотя приказ о роспуске учителей вступил сразу же после завершения войны.</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   При освобождении села Некрасова были захвачены в плен восемь немцев. Пленных привели в землянку, где был штаб. Как только нашли переводчика, немцы сразу спросили:</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-Нас в Сибирь?</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-Это не ваше дело, куда вас пошлют, наше дело поймать вас,- ответил полковник.</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-А почему вы боитесь Сибири?- спросили у них.</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-А там люди с рогами!- все засмеялись.</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Тогда полковник оглядел всех и спросил: </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-Кто тут сибиряк?</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Вперёд вышел лейтенант Рожнев. Он снял шапку, чтобы немцы могли убедиться, что никаких рогов у сибиряков нет. </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
            </a:r>
            <a:br>
              <a:rPr lang="ru-RU" sz="1400">
                <a:latin typeface="Times New Roman" pitchFamily="18" charset="0"/>
                <a:cs typeface="Times New Roman" pitchFamily="18" charset="0"/>
              </a:rPr>
            </a:br>
            <a:endParaRPr lang="ru-RU" sz="1400">
              <a:latin typeface="Times New Roman" pitchFamily="18" charset="0"/>
              <a:cs typeface="Times New Roman" pitchFamily="18" charset="0"/>
            </a:endParaRPr>
          </a:p>
          <a:p>
            <a:endParaRPr lang="ru-RU"/>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1"/>
          <p:cNvSpPr txBox="1">
            <a:spLocks noChangeArrowheads="1"/>
          </p:cNvSpPr>
          <p:nvPr/>
        </p:nvSpPr>
        <p:spPr bwMode="auto">
          <a:xfrm>
            <a:off x="857250" y="500063"/>
            <a:ext cx="7488238" cy="5694362"/>
          </a:xfrm>
          <a:prstGeom prst="rect">
            <a:avLst/>
          </a:prstGeom>
          <a:noFill/>
          <a:ln w="9525">
            <a:noFill/>
            <a:miter lim="800000"/>
            <a:headEnd/>
            <a:tailEnd/>
          </a:ln>
        </p:spPr>
        <p:txBody>
          <a:bodyPr>
            <a:spAutoFit/>
          </a:bodyPr>
          <a:lstStyle/>
          <a:p>
            <a:r>
              <a:rPr lang="ru-RU" sz="1400">
                <a:latin typeface="Times New Roman" pitchFamily="18" charset="0"/>
                <a:cs typeface="Times New Roman" pitchFamily="18" charset="0"/>
              </a:rPr>
              <a:t>Одеты пленные были кто в чём. У кого на голове были рейтузы, у кого колготки, у кого шали, а на ногах соломенные лапти. И эти горе- герои, находясь перед русскими в таком наряде, всё-таки твердили: «Мы победим».</a:t>
            </a:r>
          </a:p>
          <a:p>
            <a:r>
              <a:rPr lang="ru-RU" sz="1400">
                <a:latin typeface="Times New Roman" pitchFamily="18" charset="0"/>
                <a:cs typeface="Times New Roman" pitchFamily="18" charset="0"/>
              </a:rPr>
              <a:t>Однако после Сталинграда смелости у них убавилось. Едва заслышав вой «Сталинградских органов» , так немцы называли  «Катюши», фашистские  солдаты бежали с поднятыми руками сдаваться в плен. И уже не говорили о победе, а заискивающе твердили: «Гитлер капут. Гитлер капут».</a:t>
            </a:r>
          </a:p>
          <a:p>
            <a:r>
              <a:rPr lang="ru-RU" sz="1400">
                <a:latin typeface="Times New Roman" pitchFamily="18" charset="0"/>
                <a:cs typeface="Times New Roman" pitchFamily="18" charset="0"/>
              </a:rPr>
              <a:t>Грустили, тосковали солдаты по своим родным и близким, которые остались в тылу. Письма! Как много значили они для солдата, идущего в бой.  Они удесятеряли силы, разжигали ненависть к врагу , заставившему покинуть отчий дом.  Зачастую, кроме писем, солдатам приходили посылки. </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Вот и на этот раз получили посылку. Тимофею Дмитриевичу  передали варежки,  которые связала десятилетняя девочка. А однажды даже с сибирскими пельменями посылку прислали. Благодарностью за такие посылки были разбитые немецкие танки, освобождённые советскими солдатами города, сёла.</a:t>
            </a:r>
          </a:p>
          <a:p>
            <a:r>
              <a:rPr lang="ru-RU" sz="1400">
                <a:latin typeface="Times New Roman" pitchFamily="18" charset="0"/>
                <a:cs typeface="Times New Roman" pitchFamily="18" charset="0"/>
              </a:rPr>
              <a:t>Жизнь на фронте текла своим чередом. «В промежутках между боями, – вспоминал лейтенант Рожнев – я, как командир подразделения, часто проводил с бойцами задушевные беседы. Однажды нашу батарею обстреляли агитснарядами,  в наше  расположение прилетело десятки листовок. Это было в марте 1942 года.  Разные были по содержанию листовки. В одной листовке сообщалось, что Москва взята немецкими войсками. Или же немцы перепутали содержание листовок, или же рассчитывали, что мы, находясь на Ленинградском фронте не в курсе были тех событий, которые происходят под Москвой. Но мы же точно знали, что с 6 декабря под Москвой началось контрнаступление  наших войск и что к марту немцы были далеко от Москвы, продолжая свое отступление.</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Как смешно и глупо выглядело это геббельсовское вареньё. У меня зародилась мысль написать песенку о такой пропаганде, о её беспардонном вранье. </a:t>
            </a:r>
            <a:endParaRPr lang="ru-RU" sz="14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1"/>
          <p:cNvSpPr txBox="1">
            <a:spLocks noChangeArrowheads="1"/>
          </p:cNvSpPr>
          <p:nvPr/>
        </p:nvSpPr>
        <p:spPr bwMode="auto">
          <a:xfrm>
            <a:off x="1571625" y="428625"/>
            <a:ext cx="6049963" cy="6616700"/>
          </a:xfrm>
          <a:prstGeom prst="rect">
            <a:avLst/>
          </a:prstGeom>
          <a:noFill/>
          <a:ln w="9525">
            <a:noFill/>
            <a:miter lim="800000"/>
            <a:headEnd/>
            <a:tailEnd/>
          </a:ln>
        </p:spPr>
        <p:txBody>
          <a:bodyPr>
            <a:spAutoFit/>
          </a:bodyPr>
          <a:lstStyle/>
          <a:p>
            <a:r>
              <a:rPr lang="ru-RU" sz="1400">
                <a:latin typeface="Times New Roman" pitchFamily="18" charset="0"/>
                <a:cs typeface="Times New Roman" pitchFamily="18" charset="0"/>
              </a:rPr>
              <a:t>От первый куплет песенки:</a:t>
            </a:r>
          </a:p>
          <a:p>
            <a:r>
              <a:rPr lang="ru-RU" sz="1400">
                <a:latin typeface="Times New Roman" pitchFamily="18" charset="0"/>
                <a:cs typeface="Times New Roman" pitchFamily="18" charset="0"/>
              </a:rPr>
              <a:t>Не однажды Геббельс врал, </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В сводках грозно воевал</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И Москву не раз по радио он брал.</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Разгромил большевиков -</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Вот вояка он каков,</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А итог на деле вовсе не таков:</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Фриц- бандит  нами бит</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Не один их миллион в земле лежит.</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Жалких врун и кретин, улыбнись –</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Ваши «утки» вам побед не принесут </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Хоть до самой гробовой доски завритесь </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Всё равно бандитам-извергам капут.»</a:t>
            </a:r>
          </a:p>
          <a:p>
            <a:r>
              <a:rPr lang="ru-RU" sz="1400">
                <a:latin typeface="Times New Roman" pitchFamily="18" charset="0"/>
                <a:cs typeface="Times New Roman" pitchFamily="18" charset="0"/>
              </a:rPr>
              <a:t>Однажды Тимофею Дмитриевичу и его сослуживцам во время боя, пришлось идти по болоту, которое обстреливали немцы. Вдруг слева разорвалась мина. Первое, что подумал, когда отошел после тяжёлой контузии: «Жив! Жив! И могу бороться за свою Родину, мстить за погибших  товарищей, гнать фашистскую мразь с лица земли русской!»</a:t>
            </a:r>
          </a:p>
          <a:p>
            <a:r>
              <a:rPr lang="ru-RU" sz="1400">
                <a:latin typeface="Times New Roman" pitchFamily="18" charset="0"/>
                <a:cs typeface="Times New Roman" pitchFamily="18" charset="0"/>
              </a:rPr>
              <a:t>Последний день войны Тимофей Дмитриевич встретил в Выборге. 8 мая была встреча с гражданским населением. Море цветов, улыбки. Как родных встречали советских солдат-освободителей. Не было границ радости. Люди плакали и смеялись. На площадях было много людей. Народ танцевал, пел. День Победы! И хотя очень далеко был дом лейтенанта Рожнева от Выборга, путь к  дому казался коротким.  Четыре года шли без устали солдаты, осталось совсем немного . </a:t>
            </a:r>
          </a:p>
          <a:p>
            <a:r>
              <a:rPr lang="ru-RU" sz="1400">
                <a:latin typeface="Times New Roman" pitchFamily="18" charset="0"/>
                <a:cs typeface="Times New Roman" pitchFamily="18" charset="0"/>
              </a:rPr>
              <a:t>После войны  Тимофей Дмитриевич Рожнев был учителем в Тарасовкой средней школе,  написал книгу «История села Тарасова», воспитал много детей. И до конца жизни вспоминал годы войны, писал стихи об этом времени. </a:t>
            </a:r>
            <a:endParaRPr lang="ru-RU"/>
          </a:p>
          <a:p>
            <a:endParaRPr lang="ru-RU"/>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1"/>
          <p:cNvSpPr txBox="1">
            <a:spLocks noChangeArrowheads="1"/>
          </p:cNvSpPr>
          <p:nvPr/>
        </p:nvSpPr>
        <p:spPr bwMode="auto">
          <a:xfrm>
            <a:off x="2195513" y="395288"/>
            <a:ext cx="4797425" cy="6462712"/>
          </a:xfrm>
          <a:prstGeom prst="rect">
            <a:avLst/>
          </a:prstGeom>
          <a:noFill/>
          <a:ln w="9525">
            <a:noFill/>
            <a:miter lim="800000"/>
            <a:headEnd/>
            <a:tailEnd/>
          </a:ln>
        </p:spPr>
        <p:txBody>
          <a:bodyPr wrap="none">
            <a:spAutoFit/>
          </a:bodyPr>
          <a:lstStyle/>
          <a:p>
            <a:r>
              <a:rPr lang="ru-RU">
                <a:latin typeface="Times New Roman" pitchFamily="18" charset="0"/>
                <a:cs typeface="Times New Roman" pitchFamily="18" charset="0"/>
              </a:rPr>
              <a:t>Вот одно из них: </a:t>
            </a:r>
          </a:p>
          <a:p>
            <a:r>
              <a:rPr lang="ru-RU" b="1">
                <a:latin typeface="Times New Roman" pitchFamily="18" charset="0"/>
                <a:cs typeface="Times New Roman" pitchFamily="18" charset="0"/>
              </a:rPr>
              <a:t>В память погибшим</a:t>
            </a:r>
            <a:r>
              <a:rPr lang="ru-RU">
                <a:latin typeface="Times New Roman" pitchFamily="18" charset="0"/>
                <a:cs typeface="Times New Roman" pitchFamily="18" charset="0"/>
              </a:rPr>
              <a:t/>
            </a:r>
            <a:br>
              <a:rPr lang="ru-RU">
                <a:latin typeface="Times New Roman" pitchFamily="18" charset="0"/>
                <a:cs typeface="Times New Roman" pitchFamily="18" charset="0"/>
              </a:rPr>
            </a:br>
            <a:r>
              <a:rPr lang="ru-RU">
                <a:latin typeface="Times New Roman" pitchFamily="18" charset="0"/>
                <a:cs typeface="Times New Roman" pitchFamily="18" charset="0"/>
              </a:rPr>
              <a:t>Вы отдали жизнь свою в схватке смертельной.</a:t>
            </a:r>
            <a:br>
              <a:rPr lang="ru-RU">
                <a:latin typeface="Times New Roman" pitchFamily="18" charset="0"/>
                <a:cs typeface="Times New Roman" pitchFamily="18" charset="0"/>
              </a:rPr>
            </a:br>
            <a:r>
              <a:rPr lang="ru-RU">
                <a:latin typeface="Times New Roman" pitchFamily="18" charset="0"/>
                <a:cs typeface="Times New Roman" pitchFamily="18" charset="0"/>
              </a:rPr>
              <a:t>С коварным врагом, не щадили себя, </a:t>
            </a:r>
            <a:br>
              <a:rPr lang="ru-RU">
                <a:latin typeface="Times New Roman" pitchFamily="18" charset="0"/>
                <a:cs typeface="Times New Roman" pitchFamily="18" charset="0"/>
              </a:rPr>
            </a:br>
            <a:r>
              <a:rPr lang="ru-RU">
                <a:latin typeface="Times New Roman" pitchFamily="18" charset="0"/>
                <a:cs typeface="Times New Roman" pitchFamily="18" charset="0"/>
              </a:rPr>
              <a:t>Любя свой советский народ беспредельно</a:t>
            </a:r>
            <a:br>
              <a:rPr lang="ru-RU">
                <a:latin typeface="Times New Roman" pitchFamily="18" charset="0"/>
                <a:cs typeface="Times New Roman" pitchFamily="18" charset="0"/>
              </a:rPr>
            </a:br>
            <a:r>
              <a:rPr lang="ru-RU">
                <a:latin typeface="Times New Roman" pitchFamily="18" charset="0"/>
                <a:cs typeface="Times New Roman" pitchFamily="18" charset="0"/>
              </a:rPr>
              <a:t>И Родину-мать беспредельно любя.</a:t>
            </a:r>
          </a:p>
          <a:p>
            <a:endParaRPr lang="ru-RU">
              <a:latin typeface="Times New Roman" pitchFamily="18" charset="0"/>
              <a:cs typeface="Times New Roman" pitchFamily="18" charset="0"/>
            </a:endParaRPr>
          </a:p>
          <a:p>
            <a:r>
              <a:rPr lang="ru-RU">
                <a:latin typeface="Times New Roman" pitchFamily="18" charset="0"/>
                <a:cs typeface="Times New Roman" pitchFamily="18" charset="0"/>
              </a:rPr>
              <a:t>Вы смертью бессмертье в себя воплотили:</a:t>
            </a:r>
            <a:br>
              <a:rPr lang="ru-RU">
                <a:latin typeface="Times New Roman" pitchFamily="18" charset="0"/>
                <a:cs typeface="Times New Roman" pitchFamily="18" charset="0"/>
              </a:rPr>
            </a:br>
            <a:r>
              <a:rPr lang="ru-RU">
                <a:latin typeface="Times New Roman" pitchFamily="18" charset="0"/>
                <a:cs typeface="Times New Roman" pitchFamily="18" charset="0"/>
              </a:rPr>
              <a:t>Мы помним вас, братья, отцы и сыны – </a:t>
            </a:r>
            <a:br>
              <a:rPr lang="ru-RU">
                <a:latin typeface="Times New Roman" pitchFamily="18" charset="0"/>
                <a:cs typeface="Times New Roman" pitchFamily="18" charset="0"/>
              </a:rPr>
            </a:br>
            <a:r>
              <a:rPr lang="ru-RU">
                <a:latin typeface="Times New Roman" pitchFamily="18" charset="0"/>
                <a:cs typeface="Times New Roman" pitchFamily="18" charset="0"/>
              </a:rPr>
              <a:t>Вы Родину жизнью своей защитили, </a:t>
            </a:r>
            <a:br>
              <a:rPr lang="ru-RU">
                <a:latin typeface="Times New Roman" pitchFamily="18" charset="0"/>
                <a:cs typeface="Times New Roman" pitchFamily="18" charset="0"/>
              </a:rPr>
            </a:br>
            <a:r>
              <a:rPr lang="ru-RU">
                <a:latin typeface="Times New Roman" pitchFamily="18" charset="0"/>
                <a:cs typeface="Times New Roman" pitchFamily="18" charset="0"/>
              </a:rPr>
              <a:t>Со славою павши в горниле войны.</a:t>
            </a:r>
          </a:p>
          <a:p>
            <a:endParaRPr lang="ru-RU">
              <a:latin typeface="Times New Roman" pitchFamily="18" charset="0"/>
              <a:cs typeface="Times New Roman" pitchFamily="18" charset="0"/>
            </a:endParaRPr>
          </a:p>
          <a:p>
            <a:r>
              <a:rPr lang="ru-RU">
                <a:latin typeface="Times New Roman" pitchFamily="18" charset="0"/>
                <a:cs typeface="Times New Roman" pitchFamily="18" charset="0"/>
              </a:rPr>
              <a:t>По-разному смерть  людей наступает,</a:t>
            </a:r>
            <a:br>
              <a:rPr lang="ru-RU">
                <a:latin typeface="Times New Roman" pitchFamily="18" charset="0"/>
                <a:cs typeface="Times New Roman" pitchFamily="18" charset="0"/>
              </a:rPr>
            </a:br>
            <a:r>
              <a:rPr lang="ru-RU">
                <a:latin typeface="Times New Roman" pitchFamily="18" charset="0"/>
                <a:cs typeface="Times New Roman" pitchFamily="18" charset="0"/>
              </a:rPr>
              <a:t>По-разному помнит и чтит их народ:</a:t>
            </a:r>
            <a:br>
              <a:rPr lang="ru-RU">
                <a:latin typeface="Times New Roman" pitchFamily="18" charset="0"/>
                <a:cs typeface="Times New Roman" pitchFamily="18" charset="0"/>
              </a:rPr>
            </a:br>
            <a:r>
              <a:rPr lang="ru-RU">
                <a:latin typeface="Times New Roman" pitchFamily="18" charset="0"/>
                <a:cs typeface="Times New Roman" pitchFamily="18" charset="0"/>
              </a:rPr>
              <a:t>Кто жил для вещей, тот в момент умирает,</a:t>
            </a:r>
            <a:br>
              <a:rPr lang="ru-RU">
                <a:latin typeface="Times New Roman" pitchFamily="18" charset="0"/>
                <a:cs typeface="Times New Roman" pitchFamily="18" charset="0"/>
              </a:rPr>
            </a:br>
            <a:r>
              <a:rPr lang="ru-RU">
                <a:latin typeface="Times New Roman" pitchFamily="18" charset="0"/>
                <a:cs typeface="Times New Roman" pitchFamily="18" charset="0"/>
              </a:rPr>
              <a:t>Кто жил дл народа, тот вечно живет.</a:t>
            </a:r>
          </a:p>
          <a:p>
            <a:endParaRPr lang="ru-RU">
              <a:latin typeface="Times New Roman" pitchFamily="18" charset="0"/>
              <a:cs typeface="Times New Roman" pitchFamily="18" charset="0"/>
            </a:endParaRPr>
          </a:p>
          <a:p>
            <a:r>
              <a:rPr lang="ru-RU">
                <a:latin typeface="Times New Roman" pitchFamily="18" charset="0"/>
                <a:cs typeface="Times New Roman" pitchFamily="18" charset="0"/>
              </a:rPr>
              <a:t>Товарищи! Встаньте! Минутою стоя</a:t>
            </a:r>
            <a:br>
              <a:rPr lang="ru-RU">
                <a:latin typeface="Times New Roman" pitchFamily="18" charset="0"/>
                <a:cs typeface="Times New Roman" pitchFamily="18" charset="0"/>
              </a:rPr>
            </a:br>
            <a:r>
              <a:rPr lang="ru-RU">
                <a:latin typeface="Times New Roman" pitchFamily="18" charset="0"/>
                <a:cs typeface="Times New Roman" pitchFamily="18" charset="0"/>
              </a:rPr>
              <a:t>Почтим наших братьев, отцов и сынов.</a:t>
            </a:r>
            <a:br>
              <a:rPr lang="ru-RU">
                <a:latin typeface="Times New Roman" pitchFamily="18" charset="0"/>
                <a:cs typeface="Times New Roman" pitchFamily="18" charset="0"/>
              </a:rPr>
            </a:br>
            <a:r>
              <a:rPr lang="ru-RU">
                <a:latin typeface="Times New Roman" pitchFamily="18" charset="0"/>
                <a:cs typeface="Times New Roman" pitchFamily="18" charset="0"/>
              </a:rPr>
              <a:t>За нас, за живущих, они, как герои,</a:t>
            </a:r>
            <a:br>
              <a:rPr lang="ru-RU">
                <a:latin typeface="Times New Roman" pitchFamily="18" charset="0"/>
                <a:cs typeface="Times New Roman" pitchFamily="18" charset="0"/>
              </a:rPr>
            </a:br>
            <a:r>
              <a:rPr lang="ru-RU">
                <a:latin typeface="Times New Roman" pitchFamily="18" charset="0"/>
                <a:cs typeface="Times New Roman" pitchFamily="18" charset="0"/>
              </a:rPr>
              <a:t>Пролили свою драгоценную кровь.</a:t>
            </a:r>
            <a:br>
              <a:rPr lang="ru-RU">
                <a:latin typeface="Times New Roman" pitchFamily="18" charset="0"/>
                <a:cs typeface="Times New Roman" pitchFamily="18" charset="0"/>
              </a:rPr>
            </a:br>
            <a:endParaRPr lang="ru-RU">
              <a:latin typeface="Times New Roman" pitchFamily="18" charset="0"/>
              <a:cs typeface="Times New Roman" pitchFamily="18" charset="0"/>
            </a:endParaRPr>
          </a:p>
          <a:p>
            <a:endParaRPr lang="ru-RU"/>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84263" y="785813"/>
            <a:ext cx="6754812" cy="1570037"/>
          </a:xfrm>
          <a:prstGeom prst="rect">
            <a:avLst/>
          </a:prstGeom>
          <a:noFill/>
        </p:spPr>
        <p:txBody>
          <a:bodyPr wrap="none">
            <a:spAutoFit/>
          </a:bodyPr>
          <a:lstStyle/>
          <a:p>
            <a:pPr algn="ctr">
              <a:defRPr/>
            </a:pPr>
            <a:r>
              <a:rPr lang="ru-RU" sz="9600" b="1" i="1" dirty="0">
                <a:ln w="1905"/>
                <a:solidFill>
                  <a:srgbClr val="C00000"/>
                </a:solidFill>
                <a:effectLst>
                  <a:outerShdw blurRad="38100" dist="38100" dir="2700000" algn="tl">
                    <a:srgbClr val="000000">
                      <a:alpha val="43137"/>
                    </a:srgbClr>
                  </a:outerShdw>
                </a:effectLst>
              </a:rPr>
              <a:t>1941 - 1945</a:t>
            </a:r>
          </a:p>
        </p:txBody>
      </p:sp>
      <p:sp>
        <p:nvSpPr>
          <p:cNvPr id="20483" name="TextBox 2"/>
          <p:cNvSpPr txBox="1">
            <a:spLocks noChangeArrowheads="1"/>
          </p:cNvSpPr>
          <p:nvPr/>
        </p:nvSpPr>
        <p:spPr bwMode="auto">
          <a:xfrm>
            <a:off x="250825" y="2420938"/>
            <a:ext cx="9269413" cy="3478212"/>
          </a:xfrm>
          <a:prstGeom prst="rect">
            <a:avLst/>
          </a:prstGeom>
          <a:noFill/>
          <a:ln w="9525">
            <a:noFill/>
            <a:miter lim="800000"/>
            <a:headEnd/>
            <a:tailEnd/>
          </a:ln>
        </p:spPr>
        <p:txBody>
          <a:bodyPr>
            <a:spAutoFit/>
          </a:bodyPr>
          <a:lstStyle/>
          <a:p>
            <a:r>
              <a:rPr lang="ru-RU" sz="4400" b="1" i="1">
                <a:solidFill>
                  <a:srgbClr val="C00000"/>
                </a:solidFill>
                <a:latin typeface="Times New Roman" pitchFamily="18" charset="0"/>
                <a:cs typeface="Times New Roman" pitchFamily="18" charset="0"/>
              </a:rPr>
              <a:t>Ушли на фронт: 316 человек</a:t>
            </a:r>
          </a:p>
          <a:p>
            <a:endParaRPr lang="ru-RU" sz="4400" b="1" i="1">
              <a:solidFill>
                <a:srgbClr val="C00000"/>
              </a:solidFill>
              <a:latin typeface="Times New Roman" pitchFamily="18" charset="0"/>
              <a:cs typeface="Times New Roman" pitchFamily="18" charset="0"/>
            </a:endParaRPr>
          </a:p>
          <a:p>
            <a:r>
              <a:rPr lang="ru-RU" sz="4400" b="1" i="1">
                <a:solidFill>
                  <a:srgbClr val="C00000"/>
                </a:solidFill>
                <a:latin typeface="Times New Roman" pitchFamily="18" charset="0"/>
                <a:cs typeface="Times New Roman" pitchFamily="18" charset="0"/>
              </a:rPr>
              <a:t>Погибли на войне: 152 земляка</a:t>
            </a:r>
          </a:p>
          <a:p>
            <a:endParaRPr lang="ru-RU" sz="4400" b="1" i="1">
              <a:latin typeface="Times New Roman" pitchFamily="18" charset="0"/>
              <a:cs typeface="Times New Roman" pitchFamily="18" charset="0"/>
            </a:endParaRPr>
          </a:p>
          <a:p>
            <a:r>
              <a:rPr lang="ru-RU" sz="4400" b="1" i="1">
                <a:solidFill>
                  <a:srgbClr val="C00000"/>
                </a:solidFill>
                <a:latin typeface="Times New Roman" pitchFamily="18" charset="0"/>
                <a:cs typeface="Times New Roman" pitchFamily="18" charset="0"/>
              </a:rPr>
              <a:t>Вернулись с Победой: 164 человека</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1+#ppt_w/2"/>
                                          </p:val>
                                        </p:tav>
                                        <p:tav tm="100000">
                                          <p:val>
                                            <p:strVal val="#ppt_x"/>
                                          </p:val>
                                        </p:tav>
                                      </p:tavLst>
                                    </p:anim>
                                    <p:anim calcmode="lin" valueType="num">
                                      <p:cBhvr additive="base">
                                        <p:cTn id="8" dur="3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1"/>
          <p:cNvSpPr txBox="1">
            <a:spLocks noChangeArrowheads="1"/>
          </p:cNvSpPr>
          <p:nvPr/>
        </p:nvSpPr>
        <p:spPr bwMode="auto">
          <a:xfrm>
            <a:off x="857250" y="642938"/>
            <a:ext cx="7842250"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ПОГИБЛИ В ВЕЛИКОЙ ОТЕЧЕСТВЕННОЙ ВОЙНЕ</a:t>
            </a:r>
          </a:p>
        </p:txBody>
      </p:sp>
      <p:sp>
        <p:nvSpPr>
          <p:cNvPr id="21507" name="TextBox 2"/>
          <p:cNvSpPr txBox="1">
            <a:spLocks noChangeArrowheads="1"/>
          </p:cNvSpPr>
          <p:nvPr/>
        </p:nvSpPr>
        <p:spPr bwMode="auto">
          <a:xfrm>
            <a:off x="714375" y="1714500"/>
            <a:ext cx="4103688" cy="3878263"/>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1.Агафонов Никита Матвеевич</a:t>
            </a:r>
          </a:p>
          <a:p>
            <a:r>
              <a:rPr lang="ru-RU" sz="2000">
                <a:latin typeface="Times New Roman" pitchFamily="18" charset="0"/>
                <a:cs typeface="Times New Roman" pitchFamily="18" charset="0"/>
              </a:rPr>
              <a:t>2.Бабарыкин Михаил Васильевич</a:t>
            </a:r>
          </a:p>
          <a:p>
            <a:r>
              <a:rPr lang="ru-RU" sz="2000">
                <a:latin typeface="Times New Roman" pitchFamily="18" charset="0"/>
                <a:cs typeface="Times New Roman" pitchFamily="18" charset="0"/>
              </a:rPr>
              <a:t>3.Бабарыкин Федор Нефедорович</a:t>
            </a:r>
          </a:p>
          <a:p>
            <a:r>
              <a:rPr lang="ru-RU" sz="2000">
                <a:latin typeface="Times New Roman" pitchFamily="18" charset="0"/>
                <a:cs typeface="Times New Roman" pitchFamily="18" charset="0"/>
              </a:rPr>
              <a:t>4.Банников Константин Игнатьевич</a:t>
            </a:r>
          </a:p>
          <a:p>
            <a:pPr eaLnBrk="0" hangingPunct="0"/>
            <a:r>
              <a:rPr lang="ru-RU" sz="2000">
                <a:latin typeface="Times New Roman" pitchFamily="18" charset="0"/>
                <a:ea typeface="Calibri" pitchFamily="34" charset="0"/>
                <a:cs typeface="Times New Roman" pitchFamily="18" charset="0"/>
              </a:rPr>
              <a:t>5.Барсуков  Яков Петрович</a:t>
            </a:r>
          </a:p>
          <a:p>
            <a:pPr eaLnBrk="0" hangingPunct="0"/>
            <a:r>
              <a:rPr lang="ru-RU" sz="2000">
                <a:latin typeface="Times New Roman" pitchFamily="18" charset="0"/>
                <a:ea typeface="Calibri" pitchFamily="34" charset="0"/>
                <a:cs typeface="Times New Roman" pitchFamily="18" charset="0"/>
              </a:rPr>
              <a:t>6.Басков Василий Захарович</a:t>
            </a:r>
          </a:p>
          <a:p>
            <a:pPr eaLnBrk="0" hangingPunct="0"/>
            <a:r>
              <a:rPr lang="ru-RU" sz="2000">
                <a:latin typeface="Times New Roman" pitchFamily="18" charset="0"/>
                <a:ea typeface="Calibri" pitchFamily="34" charset="0"/>
                <a:cs typeface="Times New Roman" pitchFamily="18" charset="0"/>
              </a:rPr>
              <a:t>7.Батаев Григорий Иванович </a:t>
            </a:r>
          </a:p>
          <a:p>
            <a:pPr eaLnBrk="0" hangingPunct="0"/>
            <a:r>
              <a:rPr lang="ru-RU" sz="2000">
                <a:latin typeface="Times New Roman" pitchFamily="18" charset="0"/>
                <a:ea typeface="Calibri" pitchFamily="34" charset="0"/>
                <a:cs typeface="Times New Roman" pitchFamily="18" charset="0"/>
              </a:rPr>
              <a:t>8.Безносов Александр Савельевич</a:t>
            </a:r>
            <a:br>
              <a:rPr lang="ru-RU" sz="2000">
                <a:latin typeface="Times New Roman" pitchFamily="18" charset="0"/>
                <a:ea typeface="Calibri" pitchFamily="34" charset="0"/>
                <a:cs typeface="Times New Roman" pitchFamily="18" charset="0"/>
              </a:rPr>
            </a:br>
            <a:r>
              <a:rPr lang="ru-RU" sz="1400" i="1">
                <a:latin typeface="Times New Roman" pitchFamily="18" charset="0"/>
                <a:ea typeface="Calibri" pitchFamily="34" charset="0"/>
                <a:cs typeface="Times New Roman" pitchFamily="18" charset="0"/>
              </a:rPr>
              <a:t>Родился в 1925 году. До призыва в армию работал в колхозе.</a:t>
            </a:r>
            <a:br>
              <a:rPr lang="ru-RU" sz="1400" i="1">
                <a:latin typeface="Times New Roman" pitchFamily="18" charset="0"/>
                <a:ea typeface="Calibri" pitchFamily="34" charset="0"/>
                <a:cs typeface="Times New Roman" pitchFamily="18" charset="0"/>
              </a:rPr>
            </a:br>
            <a:r>
              <a:rPr lang="ru-RU" sz="1400" i="1">
                <a:latin typeface="Times New Roman" pitchFamily="18" charset="0"/>
                <a:ea typeface="Calibri" pitchFamily="34" charset="0"/>
                <a:cs typeface="Times New Roman" pitchFamily="18" charset="0"/>
              </a:rPr>
              <a:t>Погиб в 1942 году под Воронежем.</a:t>
            </a:r>
          </a:p>
          <a:p>
            <a:endParaRPr lang="ru-RU" sz="2000">
              <a:latin typeface="Times New Roman" pitchFamily="18" charset="0"/>
              <a:cs typeface="Times New Roman" pitchFamily="18" charset="0"/>
            </a:endParaRPr>
          </a:p>
          <a:p>
            <a:endParaRPr lang="ru-RU"/>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1"/>
          <p:cNvSpPr txBox="1">
            <a:spLocks noChangeArrowheads="1"/>
          </p:cNvSpPr>
          <p:nvPr/>
        </p:nvSpPr>
        <p:spPr bwMode="auto">
          <a:xfrm>
            <a:off x="1071563" y="857250"/>
            <a:ext cx="3919537" cy="5478463"/>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9.Бекшенев Геннадий Николаевич</a:t>
            </a:r>
          </a:p>
          <a:p>
            <a:r>
              <a:rPr lang="ru-RU" sz="2000">
                <a:latin typeface="Times New Roman" pitchFamily="18" charset="0"/>
                <a:cs typeface="Times New Roman" pitchFamily="18" charset="0"/>
              </a:rPr>
              <a:t>10.Бекшенев Яков Яковлевич </a:t>
            </a:r>
          </a:p>
          <a:p>
            <a:r>
              <a:rPr lang="ru-RU" sz="2000">
                <a:latin typeface="Times New Roman" pitchFamily="18" charset="0"/>
                <a:cs typeface="Times New Roman" pitchFamily="18" charset="0"/>
              </a:rPr>
              <a:t>11.Благирев Степан Павлович</a:t>
            </a:r>
          </a:p>
          <a:p>
            <a:r>
              <a:rPr lang="ru-RU" sz="2000">
                <a:latin typeface="Times New Roman" pitchFamily="18" charset="0"/>
                <a:cs typeface="Times New Roman" pitchFamily="18" charset="0"/>
              </a:rPr>
              <a:t>12.Буктков Петр Митрофанович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13.Ванисов Василий Саввич</a:t>
            </a:r>
          </a:p>
          <a:p>
            <a:r>
              <a:rPr lang="ru-RU" sz="1400" i="1">
                <a:latin typeface="Times New Roman" pitchFamily="18" charset="0"/>
                <a:cs typeface="Times New Roman" pitchFamily="18" charset="0"/>
              </a:rPr>
              <a:t>Родился в 1911 году.</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 Погиб в 1944 году.</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14.Ванюхин Николай Иванович </a:t>
            </a:r>
          </a:p>
          <a:p>
            <a:r>
              <a:rPr lang="ru-RU" sz="2000">
                <a:latin typeface="Times New Roman" pitchFamily="18" charset="0"/>
                <a:cs typeface="Times New Roman" pitchFamily="18" charset="0"/>
              </a:rPr>
              <a:t>15.Вихорев Сергей Петрович</a:t>
            </a:r>
          </a:p>
          <a:p>
            <a:r>
              <a:rPr lang="ru-RU" sz="2000">
                <a:latin typeface="Times New Roman" pitchFamily="18" charset="0"/>
                <a:cs typeface="Times New Roman" pitchFamily="18" charset="0"/>
              </a:rPr>
              <a:t>16.Гурин Прокопий Кузьмич</a:t>
            </a:r>
          </a:p>
          <a:p>
            <a:endParaRPr lang="ru-RU"/>
          </a:p>
        </p:txBody>
      </p:sp>
      <p:pic>
        <p:nvPicPr>
          <p:cNvPr id="28675" name="Picture 3" descr="H:\DCIM\108_PANA\P1080896.JPG"/>
          <p:cNvPicPr>
            <a:picLocks noChangeAspect="1" noChangeArrowheads="1"/>
          </p:cNvPicPr>
          <p:nvPr/>
        </p:nvPicPr>
        <p:blipFill>
          <a:blip r:embed="rId2" cstate="print"/>
          <a:srcRect l="8122" r="6587"/>
          <a:stretch>
            <a:fillRect/>
          </a:stretch>
        </p:blipFill>
        <p:spPr bwMode="auto">
          <a:xfrm>
            <a:off x="5580112" y="2071688"/>
            <a:ext cx="1584176" cy="247650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1"/>
          <p:cNvSpPr txBox="1">
            <a:spLocks noChangeArrowheads="1"/>
          </p:cNvSpPr>
          <p:nvPr/>
        </p:nvSpPr>
        <p:spPr bwMode="auto">
          <a:xfrm>
            <a:off x="928688" y="857250"/>
            <a:ext cx="4194175" cy="5294313"/>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17.Гоновушкин Игнат Тимофеевич</a:t>
            </a:r>
          </a:p>
          <a:p>
            <a:r>
              <a:rPr lang="ru-RU" sz="2000">
                <a:latin typeface="Times New Roman" pitchFamily="18" charset="0"/>
                <a:cs typeface="Times New Roman" pitchFamily="18" charset="0"/>
              </a:rPr>
              <a:t>18.Глядинцев Иван Дмитриевич </a:t>
            </a:r>
          </a:p>
          <a:p>
            <a:r>
              <a:rPr lang="ru-RU" sz="2000">
                <a:latin typeface="Times New Roman" pitchFamily="18" charset="0"/>
                <a:cs typeface="Times New Roman" pitchFamily="18" charset="0"/>
              </a:rPr>
              <a:t>19.Головлёв  Иван Михайлович</a:t>
            </a:r>
          </a:p>
          <a:p>
            <a:r>
              <a:rPr lang="ru-RU" sz="2000">
                <a:latin typeface="Times New Roman" pitchFamily="18" charset="0"/>
                <a:cs typeface="Times New Roman" pitchFamily="18" charset="0"/>
              </a:rPr>
              <a:t>20.Гришенко Григорий Степанович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21.Гришенко Степан Анисимович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22.Дегтярёв Александр Кузьмич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23.Дольский Григорий Никандрович</a:t>
            </a:r>
          </a:p>
          <a:p>
            <a:r>
              <a:rPr lang="ru-RU" sz="2000">
                <a:latin typeface="Times New Roman" pitchFamily="18" charset="0"/>
                <a:cs typeface="Times New Roman" pitchFamily="18" charset="0"/>
              </a:rPr>
              <a:t>24.Дольский Никандр Николаевич</a:t>
            </a:r>
          </a:p>
          <a:p>
            <a:endParaRPr lang="ru-RU"/>
          </a:p>
        </p:txBody>
      </p:sp>
      <p:pic>
        <p:nvPicPr>
          <p:cNvPr id="29699" name="Picture 3" descr="H:\DCIM\108_PANA\P1080895.JPG"/>
          <p:cNvPicPr>
            <a:picLocks noChangeAspect="1" noChangeArrowheads="1"/>
          </p:cNvPicPr>
          <p:nvPr/>
        </p:nvPicPr>
        <p:blipFill>
          <a:blip r:embed="rId2" cstate="print"/>
          <a:srcRect l="4059" r="10076" b="2245"/>
          <a:stretch>
            <a:fillRect/>
          </a:stretch>
        </p:blipFill>
        <p:spPr bwMode="auto">
          <a:xfrm>
            <a:off x="5652120" y="2636912"/>
            <a:ext cx="1656184" cy="2514004"/>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1"/>
          <p:cNvSpPr txBox="1">
            <a:spLocks noChangeArrowheads="1"/>
          </p:cNvSpPr>
          <p:nvPr/>
        </p:nvSpPr>
        <p:spPr bwMode="auto">
          <a:xfrm>
            <a:off x="323850" y="928688"/>
            <a:ext cx="6264275" cy="5632450"/>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25.Ермолаев Алексей Ефимович </a:t>
            </a:r>
            <a:r>
              <a:rPr lang="ru-RU" sz="1400">
                <a:latin typeface="Times New Roman" pitchFamily="18" charset="0"/>
                <a:cs typeface="Times New Roman" pitchFamily="18" charset="0"/>
              </a:rPr>
              <a:t>(1894-1946)</a:t>
            </a:r>
          </a:p>
          <a:p>
            <a:r>
              <a:rPr lang="ru-RU" sz="1400" i="1">
                <a:latin typeface="Times New Roman" pitchFamily="18" charset="0"/>
                <a:cs typeface="Times New Roman" pitchFamily="18" charset="0"/>
              </a:rPr>
              <a:t>	Старший лейтенант медицинской службы все время находился в полевом госпитале на передовой оказывая помощь раненым. Прошел Белоруссию, принимал участие в освобождении Кенисберга, Восточной Пруссии, Польши. Участвовал во взятии Берлина.</a:t>
            </a:r>
          </a:p>
          <a:p>
            <a:r>
              <a:rPr lang="ru-RU" sz="1400" i="1">
                <a:latin typeface="Times New Roman" pitchFamily="18" charset="0"/>
                <a:cs typeface="Times New Roman" pitchFamily="18" charset="0"/>
              </a:rPr>
              <a:t>	Погиб через год после окончания войны на территории Кореи в городе Хейдзио на берегу Желтого моря вблизи границы с Южной Кореей. Награжден орденами Красной Звезды, Отечественной Войны, Славы, Медалями.</a:t>
            </a:r>
          </a:p>
          <a:p>
            <a:r>
              <a:rPr lang="ru-RU" sz="1400" i="1">
                <a:latin typeface="Times New Roman" pitchFamily="18" charset="0"/>
                <a:cs typeface="Times New Roman" pitchFamily="18" charset="0"/>
              </a:rPr>
              <a:t> </a:t>
            </a:r>
          </a:p>
          <a:p>
            <a:r>
              <a:rPr lang="ru-RU" sz="1400" i="1">
                <a:latin typeface="Times New Roman" pitchFamily="18" charset="0"/>
                <a:cs typeface="Times New Roman" pitchFamily="18" charset="0"/>
              </a:rPr>
              <a:t>	Родился в 1894 году. Участник первой мировой, гражданской, Великой Отечественной войн.</a:t>
            </a:r>
          </a:p>
          <a:p>
            <a:r>
              <a:rPr lang="ru-RU" sz="1400" i="1">
                <a:latin typeface="Times New Roman" pitchFamily="18" charset="0"/>
                <a:cs typeface="Times New Roman" pitchFamily="18" charset="0"/>
              </a:rPr>
              <a:t>	До войны работал в Тарасовской больнице. На фронт был мобилизован в первую неделю начала Великой Отечественной войны, в полевом госпитале, оказывая первую помощь раненым.</a:t>
            </a:r>
          </a:p>
          <a:p>
            <a:r>
              <a:rPr lang="ru-RU" sz="1400" i="1">
                <a:latin typeface="Times New Roman" pitchFamily="18" charset="0"/>
                <a:cs typeface="Times New Roman" pitchFamily="18" charset="0"/>
              </a:rPr>
              <a:t>	Прошел Белоруссию, принимал участие в освобождении города Кенигсберга, восточной Пруссии, Польши, в 1945 году участвовал в штурме города Берлина. Затем был переброшен на восток, где принимал участие в освобождении Китая и Кореи от японских захватчиков.</a:t>
            </a:r>
          </a:p>
          <a:p>
            <a:r>
              <a:rPr lang="ru-RU" sz="1400" i="1">
                <a:latin typeface="Times New Roman" pitchFamily="18" charset="0"/>
                <a:cs typeface="Times New Roman" pitchFamily="18" charset="0"/>
              </a:rPr>
              <a:t>	Погиб в Корее 26 июня 1946 года. Похоронен в городе Хейдзео.</a:t>
            </a:r>
          </a:p>
          <a:p>
            <a:r>
              <a:rPr lang="ru-RU" sz="1400" i="1">
                <a:latin typeface="Times New Roman" pitchFamily="18" charset="0"/>
                <a:cs typeface="Times New Roman" pitchFamily="18" charset="0"/>
              </a:rPr>
              <a:t> 	Ермолаев А.Е. был награжден орденом «Красной Звезды», орденом «Славы 3 степени», орденом «Отечественной войны», медалями «За освобождение Кенигсберга», «За победу над Германией», «За победу над Японией»</a:t>
            </a:r>
          </a:p>
          <a:p>
            <a:r>
              <a:rPr lang="ru-RU"/>
              <a:t> </a:t>
            </a:r>
          </a:p>
        </p:txBody>
      </p:sp>
      <p:pic>
        <p:nvPicPr>
          <p:cNvPr id="30723" name="Picture 3" descr="H:\DCIM\108_PANA\P1080928.JPG"/>
          <p:cNvPicPr>
            <a:picLocks noChangeAspect="1" noChangeArrowheads="1"/>
          </p:cNvPicPr>
          <p:nvPr/>
        </p:nvPicPr>
        <p:blipFill>
          <a:blip r:embed="rId2" cstate="print"/>
          <a:srcRect/>
          <a:stretch>
            <a:fillRect/>
          </a:stretch>
        </p:blipFill>
        <p:spPr bwMode="auto">
          <a:xfrm>
            <a:off x="6660232" y="1196752"/>
            <a:ext cx="1655787" cy="2207716"/>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1"/>
          <p:cNvSpPr txBox="1">
            <a:spLocks noChangeArrowheads="1"/>
          </p:cNvSpPr>
          <p:nvPr/>
        </p:nvSpPr>
        <p:spPr bwMode="auto">
          <a:xfrm>
            <a:off x="857250" y="928688"/>
            <a:ext cx="4148138" cy="5570537"/>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26.Доставалов Петр Тимофеевич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27.Ермолаев Терентий Алексеевич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28.Заболотников Пётр Никандрович</a:t>
            </a:r>
          </a:p>
          <a:p>
            <a:r>
              <a:rPr lang="ru-RU" sz="2000">
                <a:latin typeface="Times New Roman" pitchFamily="18" charset="0"/>
                <a:cs typeface="Times New Roman" pitchFamily="18" charset="0"/>
              </a:rPr>
              <a:t>29.Зайцев Григорий Иванович </a:t>
            </a:r>
          </a:p>
          <a:p>
            <a:endParaRPr lang="ru-RU"/>
          </a:p>
          <a:p>
            <a:endParaRPr lang="ru-RU"/>
          </a:p>
        </p:txBody>
      </p:sp>
      <p:pic>
        <p:nvPicPr>
          <p:cNvPr id="31747" name="Picture 3" descr="H:\DCIM\108_PANA\P1080913.JPG"/>
          <p:cNvPicPr>
            <a:picLocks noChangeAspect="1" noChangeArrowheads="1"/>
          </p:cNvPicPr>
          <p:nvPr/>
        </p:nvPicPr>
        <p:blipFill>
          <a:blip r:embed="rId2" cstate="print"/>
          <a:srcRect l="4582" r="12947"/>
          <a:stretch>
            <a:fillRect/>
          </a:stretch>
        </p:blipFill>
        <p:spPr bwMode="auto">
          <a:xfrm>
            <a:off x="5580112" y="3717032"/>
            <a:ext cx="1512168" cy="2444750"/>
          </a:xfrm>
          <a:prstGeom prst="rect">
            <a:avLst/>
          </a:prstGeom>
          <a:ln w="228600" cap="sq" cmpd="thickThin">
            <a:solidFill>
              <a:srgbClr val="000000"/>
            </a:solidFill>
            <a:prstDash val="solid"/>
            <a:miter lim="800000"/>
          </a:ln>
          <a:effectLst>
            <a:innerShdw blurRad="76200">
              <a:srgbClr val="000000"/>
            </a:innerShdw>
          </a:effectLst>
        </p:spPr>
      </p:pic>
      <p:pic>
        <p:nvPicPr>
          <p:cNvPr id="31748" name="Picture 4" descr="H:\DCIM\108_PANA\P1080912.JPG"/>
          <p:cNvPicPr>
            <a:picLocks noChangeAspect="1" noChangeArrowheads="1"/>
          </p:cNvPicPr>
          <p:nvPr/>
        </p:nvPicPr>
        <p:blipFill>
          <a:blip r:embed="rId3" cstate="print">
            <a:lum bright="10000"/>
          </a:blip>
          <a:srcRect l="5575" r="11765"/>
          <a:stretch>
            <a:fillRect/>
          </a:stretch>
        </p:blipFill>
        <p:spPr bwMode="auto">
          <a:xfrm>
            <a:off x="5580112" y="692696"/>
            <a:ext cx="1512168" cy="2437805"/>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Box 1"/>
          <p:cNvSpPr txBox="1">
            <a:spLocks noChangeArrowheads="1"/>
          </p:cNvSpPr>
          <p:nvPr/>
        </p:nvSpPr>
        <p:spPr bwMode="auto">
          <a:xfrm>
            <a:off x="1000125" y="0"/>
            <a:ext cx="4097338" cy="7756525"/>
          </a:xfrm>
          <a:prstGeom prst="rect">
            <a:avLst/>
          </a:prstGeom>
          <a:noFill/>
          <a:ln w="9525">
            <a:noFill/>
            <a:miter lim="800000"/>
            <a:headEnd/>
            <a:tailEnd/>
          </a:ln>
        </p:spPr>
        <p:txBody>
          <a:bodyPr>
            <a:spAutoFit/>
          </a:bodyPr>
          <a:lstStyle/>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30.Замышляев Николай Яковлевич </a:t>
            </a:r>
          </a:p>
          <a:p>
            <a:r>
              <a:rPr lang="ru-RU" sz="2000">
                <a:latin typeface="Times New Roman" pitchFamily="18" charset="0"/>
                <a:cs typeface="Times New Roman" pitchFamily="18" charset="0"/>
              </a:rPr>
              <a:t>31.Зубатых Николай Павлович</a:t>
            </a:r>
          </a:p>
          <a:p>
            <a:r>
              <a:rPr lang="ru-RU" sz="2000">
                <a:latin typeface="Times New Roman" pitchFamily="18" charset="0"/>
                <a:cs typeface="Times New Roman" pitchFamily="18" charset="0"/>
              </a:rPr>
              <a:t>32.Исаев Фёдор Иванович </a:t>
            </a:r>
          </a:p>
          <a:p>
            <a:r>
              <a:rPr lang="ru-RU" sz="2000">
                <a:latin typeface="Times New Roman" pitchFamily="18" charset="0"/>
                <a:cs typeface="Times New Roman" pitchFamily="18" charset="0"/>
              </a:rPr>
              <a:t>33.Калашников Григорий Иванович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34.Клочков Александр Сергеевич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35.Клочков Георгий Сергеевич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36.Козин Осип Тимофеевич</a:t>
            </a:r>
          </a:p>
          <a:p>
            <a:r>
              <a:rPr lang="ru-RU" sz="2000">
                <a:latin typeface="Times New Roman" pitchFamily="18" charset="0"/>
                <a:cs typeface="Times New Roman" pitchFamily="18" charset="0"/>
              </a:rPr>
              <a:t>37.Козлов Иван Иванович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a:p>
        </p:txBody>
      </p:sp>
      <p:pic>
        <p:nvPicPr>
          <p:cNvPr id="32771" name="Picture 3" descr="H:\DCIM\108_PANA\P1080900.JPG"/>
          <p:cNvPicPr>
            <a:picLocks noChangeAspect="1" noChangeArrowheads="1"/>
          </p:cNvPicPr>
          <p:nvPr/>
        </p:nvPicPr>
        <p:blipFill>
          <a:blip r:embed="rId2" cstate="print"/>
          <a:srcRect l="12639" r="6722"/>
          <a:stretch>
            <a:fillRect/>
          </a:stretch>
        </p:blipFill>
        <p:spPr bwMode="auto">
          <a:xfrm>
            <a:off x="5868144" y="3717032"/>
            <a:ext cx="1437144" cy="2376264"/>
          </a:xfrm>
          <a:prstGeom prst="rect">
            <a:avLst/>
          </a:prstGeom>
          <a:ln w="228600" cap="sq" cmpd="thickThin">
            <a:solidFill>
              <a:srgbClr val="000000"/>
            </a:solidFill>
            <a:prstDash val="solid"/>
            <a:miter lim="800000"/>
          </a:ln>
          <a:effectLst>
            <a:innerShdw blurRad="76200">
              <a:srgbClr val="000000"/>
            </a:innerShdw>
          </a:effectLst>
        </p:spPr>
      </p:pic>
      <p:pic>
        <p:nvPicPr>
          <p:cNvPr id="32772" name="Picture 3" descr="H:\DCIM\108_PANA\P1080899.JPG"/>
          <p:cNvPicPr>
            <a:picLocks noChangeAspect="1" noChangeArrowheads="1"/>
          </p:cNvPicPr>
          <p:nvPr/>
        </p:nvPicPr>
        <p:blipFill>
          <a:blip r:embed="rId3" cstate="print"/>
          <a:srcRect l="13773" t="5871" r="7341"/>
          <a:stretch>
            <a:fillRect/>
          </a:stretch>
        </p:blipFill>
        <p:spPr bwMode="auto">
          <a:xfrm>
            <a:off x="5868144" y="836712"/>
            <a:ext cx="1440160" cy="2291264"/>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1"/>
          <p:cNvSpPr txBox="1">
            <a:spLocks noChangeArrowheads="1"/>
          </p:cNvSpPr>
          <p:nvPr/>
        </p:nvSpPr>
        <p:spPr bwMode="auto">
          <a:xfrm>
            <a:off x="857250" y="857250"/>
            <a:ext cx="4565650" cy="5294313"/>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38.Комарицкий Александр Егорович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39.Комарицкий Анатолий Прокопьевич </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40.Комарицкий Виктор Прокопьевич </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41.Комарицкий Михаил Родионович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42.Коноплёв Иван Григорьевич </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43.Коскин Иван Дмитриевич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44.Косовский Григорий Иванович </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45.Костеренко Фёдор  Иванович</a:t>
            </a:r>
          </a:p>
          <a:p>
            <a:endParaRPr lang="ru-RU" sz="2000">
              <a:latin typeface="Times New Roman" pitchFamily="18" charset="0"/>
              <a:cs typeface="Times New Roman" pitchFamily="18" charset="0"/>
            </a:endParaRPr>
          </a:p>
          <a:p>
            <a:endParaRPr lang="ru-RU"/>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
          <p:cNvSpPr txBox="1">
            <a:spLocks noChangeArrowheads="1"/>
          </p:cNvSpPr>
          <p:nvPr/>
        </p:nvSpPr>
        <p:spPr bwMode="auto">
          <a:xfrm>
            <a:off x="1071563" y="928688"/>
            <a:ext cx="5295900" cy="4954587"/>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46.Криво Алексей Тимофеевич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47.Криво Екатерина Александровна</a:t>
            </a:r>
          </a:p>
          <a:p>
            <a:r>
              <a:rPr lang="ru-RU" sz="1400" i="1">
                <a:latin typeface="Times New Roman" pitchFamily="18" charset="0"/>
                <a:cs typeface="Times New Roman" pitchFamily="18" charset="0"/>
              </a:rPr>
              <a:t>Родилась в 1919 году в </a:t>
            </a:r>
          </a:p>
          <a:p>
            <a:r>
              <a:rPr lang="ru-RU" sz="1400" i="1">
                <a:latin typeface="Times New Roman" pitchFamily="18" charset="0"/>
                <a:cs typeface="Times New Roman" pitchFamily="18" charset="0"/>
              </a:rPr>
              <a:t>Тарасово в семье крестьянина-кузнеца. </a:t>
            </a:r>
          </a:p>
          <a:p>
            <a:r>
              <a:rPr lang="ru-RU" sz="1400" i="1">
                <a:latin typeface="Times New Roman" pitchFamily="18" charset="0"/>
                <a:cs typeface="Times New Roman" pitchFamily="18" charset="0"/>
              </a:rPr>
              <a:t>Работала учителем в тарасовской средней школе. </a:t>
            </a:r>
          </a:p>
          <a:p>
            <a:r>
              <a:rPr lang="ru-RU" sz="1400" i="1">
                <a:latin typeface="Times New Roman" pitchFamily="18" charset="0"/>
                <a:cs typeface="Times New Roman" pitchFamily="18" charset="0"/>
              </a:rPr>
              <a:t>Несколько месяцев исполняла обязанности директора школы.</a:t>
            </a:r>
          </a:p>
          <a:p>
            <a:r>
              <a:rPr lang="ru-RU" sz="1400" i="1">
                <a:latin typeface="Times New Roman" pitchFamily="18" charset="0"/>
                <a:cs typeface="Times New Roman" pitchFamily="18" charset="0"/>
              </a:rPr>
              <a:t>Ушла добровольцем на фронт. Была политработником на боевом </a:t>
            </a:r>
          </a:p>
          <a:p>
            <a:r>
              <a:rPr lang="ru-RU" sz="1400" i="1">
                <a:latin typeface="Times New Roman" pitchFamily="18" charset="0"/>
                <a:cs typeface="Times New Roman" pitchFamily="18" charset="0"/>
              </a:rPr>
              <a:t>корабле.</a:t>
            </a:r>
          </a:p>
          <a:p>
            <a:r>
              <a:rPr lang="ru-RU" sz="1400" i="1">
                <a:latin typeface="Times New Roman" pitchFamily="18" charset="0"/>
                <a:cs typeface="Times New Roman" pitchFamily="18" charset="0"/>
              </a:rPr>
              <a:t> Погибла в 1944 году. Похоронена в г. Владивосток.</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48.Креков Михаил Васильевич</a:t>
            </a:r>
          </a:p>
          <a:p>
            <a:r>
              <a:rPr lang="ru-RU" sz="2000">
                <a:latin typeface="Times New Roman" pitchFamily="18" charset="0"/>
                <a:cs typeface="Times New Roman" pitchFamily="18" charset="0"/>
              </a:rPr>
              <a:t>49.Кудрявцев Борис Анатольевич</a:t>
            </a:r>
          </a:p>
          <a:p>
            <a:endParaRPr lang="ru-RU"/>
          </a:p>
        </p:txBody>
      </p:sp>
      <p:pic>
        <p:nvPicPr>
          <p:cNvPr id="34819" name="Picture 3" descr="H:\DCIM\108_PANA\P1080897.JPG"/>
          <p:cNvPicPr>
            <a:picLocks noChangeAspect="1" noChangeArrowheads="1"/>
          </p:cNvPicPr>
          <p:nvPr/>
        </p:nvPicPr>
        <p:blipFill>
          <a:blip r:embed="rId2" cstate="print"/>
          <a:srcRect l="4814" r="6848"/>
          <a:stretch>
            <a:fillRect/>
          </a:stretch>
        </p:blipFill>
        <p:spPr bwMode="auto">
          <a:xfrm>
            <a:off x="6516216" y="1916832"/>
            <a:ext cx="1656184" cy="2500313"/>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Box 1"/>
          <p:cNvSpPr txBox="1">
            <a:spLocks noChangeArrowheads="1"/>
          </p:cNvSpPr>
          <p:nvPr/>
        </p:nvSpPr>
        <p:spPr bwMode="auto">
          <a:xfrm>
            <a:off x="1143000" y="642938"/>
            <a:ext cx="3941763" cy="6524625"/>
          </a:xfrm>
          <a:prstGeom prst="rect">
            <a:avLst/>
          </a:prstGeom>
          <a:noFill/>
          <a:ln w="9525">
            <a:noFill/>
            <a:miter lim="800000"/>
            <a:headEnd/>
            <a:tailEnd/>
          </a:ln>
        </p:spPr>
        <p:txBody>
          <a:bodyPr wrap="none">
            <a:spAutoFit/>
          </a:bodyPr>
          <a:lstStyle/>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50.Кутькин Пантелей Павлович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51.Ладанов Илья Никитич</a:t>
            </a:r>
          </a:p>
          <a:p>
            <a:r>
              <a:rPr lang="ru-RU" sz="2000">
                <a:latin typeface="Times New Roman" pitchFamily="18" charset="0"/>
                <a:cs typeface="Times New Roman" pitchFamily="18" charset="0"/>
              </a:rPr>
              <a:t>52.Лазарев Иван Степанович</a:t>
            </a:r>
          </a:p>
          <a:p>
            <a:r>
              <a:rPr lang="ru-RU" sz="2000">
                <a:latin typeface="Times New Roman" pitchFamily="18" charset="0"/>
                <a:cs typeface="Times New Roman" pitchFamily="18" charset="0"/>
              </a:rPr>
              <a:t>53.Лазарев Сергей Прокопьевич</a:t>
            </a:r>
          </a:p>
          <a:p>
            <a:r>
              <a:rPr lang="ru-RU" sz="2000">
                <a:latin typeface="Times New Roman" pitchFamily="18" charset="0"/>
                <a:cs typeface="Times New Roman" pitchFamily="18" charset="0"/>
              </a:rPr>
              <a:t>54.Литвиненко Иван Егорович</a:t>
            </a:r>
          </a:p>
          <a:p>
            <a:r>
              <a:rPr lang="ru-RU" sz="2000">
                <a:latin typeface="Times New Roman" pitchFamily="18" charset="0"/>
                <a:cs typeface="Times New Roman" pitchFamily="18" charset="0"/>
              </a:rPr>
              <a:t>55.Лукинов Григорий Иванович</a:t>
            </a:r>
          </a:p>
          <a:p>
            <a:r>
              <a:rPr lang="ru-RU" sz="2000">
                <a:latin typeface="Times New Roman" pitchFamily="18" charset="0"/>
                <a:cs typeface="Times New Roman" pitchFamily="18" charset="0"/>
              </a:rPr>
              <a:t>56.Лунёв Алексей Фёдорович</a:t>
            </a:r>
          </a:p>
          <a:p>
            <a:r>
              <a:rPr lang="ru-RU" sz="2000">
                <a:latin typeface="Times New Roman" pitchFamily="18" charset="0"/>
                <a:cs typeface="Times New Roman" pitchFamily="18" charset="0"/>
              </a:rPr>
              <a:t>57.Лунёв Михаил Григорьевич</a:t>
            </a:r>
          </a:p>
          <a:p>
            <a:r>
              <a:rPr lang="ru-RU" sz="2000">
                <a:latin typeface="Times New Roman" pitchFamily="18" charset="0"/>
                <a:cs typeface="Times New Roman" pitchFamily="18" charset="0"/>
              </a:rPr>
              <a:t>58.Лунёв Николай Спиридонович</a:t>
            </a:r>
          </a:p>
          <a:p>
            <a:r>
              <a:rPr lang="ru-RU" sz="2000">
                <a:latin typeface="Times New Roman" pitchFamily="18" charset="0"/>
                <a:cs typeface="Times New Roman" pitchFamily="18" charset="0"/>
              </a:rPr>
              <a:t>59.Лунёв Фёдор Васильевич </a:t>
            </a:r>
          </a:p>
          <a:p>
            <a:r>
              <a:rPr lang="ru-RU" sz="2000">
                <a:latin typeface="Times New Roman" pitchFamily="18" charset="0"/>
                <a:cs typeface="Times New Roman" pitchFamily="18" charset="0"/>
              </a:rPr>
              <a:t>60.Маслов Иван Харламович</a:t>
            </a:r>
          </a:p>
          <a:p>
            <a:r>
              <a:rPr lang="ru-RU" sz="2000">
                <a:latin typeface="Times New Roman" pitchFamily="18" charset="0"/>
                <a:cs typeface="Times New Roman" pitchFamily="18" charset="0"/>
              </a:rPr>
              <a:t>61.Митроченко Тихон Васильевич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a:p>
        </p:txBody>
      </p:sp>
      <p:pic>
        <p:nvPicPr>
          <p:cNvPr id="35843" name="Picture 3" descr="H:\DCIM\108_PANA\P1080904.JPG"/>
          <p:cNvPicPr>
            <a:picLocks noChangeAspect="1" noChangeArrowheads="1"/>
          </p:cNvPicPr>
          <p:nvPr/>
        </p:nvPicPr>
        <p:blipFill>
          <a:blip r:embed="rId2" cstate="print"/>
          <a:srcRect l="7733" r="10135" b="2955"/>
          <a:stretch>
            <a:fillRect/>
          </a:stretch>
        </p:blipFill>
        <p:spPr bwMode="auto">
          <a:xfrm>
            <a:off x="5455502" y="764704"/>
            <a:ext cx="1492762" cy="2351732"/>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Box 1"/>
          <p:cNvSpPr txBox="1">
            <a:spLocks noChangeArrowheads="1"/>
          </p:cNvSpPr>
          <p:nvPr/>
        </p:nvSpPr>
        <p:spPr bwMode="auto">
          <a:xfrm>
            <a:off x="785813" y="500063"/>
            <a:ext cx="4117975" cy="6862762"/>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62.Молочков Николай Харитонович</a:t>
            </a:r>
          </a:p>
          <a:p>
            <a:r>
              <a:rPr lang="ru-RU" sz="2000">
                <a:latin typeface="Times New Roman" pitchFamily="18" charset="0"/>
                <a:cs typeface="Times New Roman" pitchFamily="18" charset="0"/>
              </a:rPr>
              <a:t>63.Москвин Николай Пантелеевич</a:t>
            </a:r>
          </a:p>
          <a:p>
            <a:r>
              <a:rPr lang="ru-RU" sz="2000">
                <a:latin typeface="Times New Roman" pitchFamily="18" charset="0"/>
                <a:cs typeface="Times New Roman" pitchFamily="18" charset="0"/>
              </a:rPr>
              <a:t>64.Мусатов Яков Андреевич</a:t>
            </a:r>
          </a:p>
          <a:p>
            <a:r>
              <a:rPr lang="ru-RU" sz="2000">
                <a:latin typeface="Times New Roman" pitchFamily="18" charset="0"/>
                <a:cs typeface="Times New Roman" pitchFamily="18" charset="0"/>
              </a:rPr>
              <a:t>65.Нифонтов Николай Фёдорович</a:t>
            </a:r>
          </a:p>
          <a:p>
            <a:r>
              <a:rPr lang="ru-RU" sz="2000">
                <a:latin typeface="Times New Roman" pitchFamily="18" charset="0"/>
                <a:cs typeface="Times New Roman" pitchFamily="18" charset="0"/>
              </a:rPr>
              <a:t>66.Павлов Василий Алексеевич</a:t>
            </a:r>
          </a:p>
          <a:p>
            <a:r>
              <a:rPr lang="ru-RU" sz="2000">
                <a:latin typeface="Times New Roman" pitchFamily="18" charset="0"/>
                <a:cs typeface="Times New Roman" pitchFamily="18" charset="0"/>
              </a:rPr>
              <a:t>67.Пазуха Иван Николаевич</a:t>
            </a:r>
          </a:p>
          <a:p>
            <a:r>
              <a:rPr lang="ru-RU" sz="2000">
                <a:latin typeface="Times New Roman" pitchFamily="18" charset="0"/>
                <a:cs typeface="Times New Roman" pitchFamily="18" charset="0"/>
              </a:rPr>
              <a:t>68.Пазуха Михаил Николаевич</a:t>
            </a:r>
            <a:br>
              <a:rPr lang="ru-RU" sz="2000">
                <a:latin typeface="Times New Roman" pitchFamily="18" charset="0"/>
                <a:cs typeface="Times New Roman" pitchFamily="18" charset="0"/>
              </a:rPr>
            </a:br>
            <a:r>
              <a:rPr lang="ru-RU" sz="1400" i="1">
                <a:latin typeface="Times New Roman" pitchFamily="18" charset="0"/>
                <a:cs typeface="Times New Roman" pitchFamily="18" charset="0"/>
              </a:rPr>
              <a:t>Родился в 1918 году. До призыва в армию работал </a:t>
            </a:r>
          </a:p>
          <a:p>
            <a:r>
              <a:rPr lang="ru-RU" sz="1400" i="1">
                <a:latin typeface="Times New Roman" pitchFamily="18" charset="0"/>
                <a:cs typeface="Times New Roman" pitchFamily="18" charset="0"/>
              </a:rPr>
              <a:t>трактористом в колхозе.</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Погиб в 1944 году на Финском направлении.</a:t>
            </a:r>
          </a:p>
          <a:p>
            <a:r>
              <a:rPr lang="ru-RU" sz="2000">
                <a:latin typeface="Times New Roman" pitchFamily="18" charset="0"/>
                <a:cs typeface="Times New Roman" pitchFamily="18" charset="0"/>
              </a:rPr>
              <a:t> 69.Парамонов Андрей Андреевич</a:t>
            </a:r>
          </a:p>
          <a:p>
            <a:r>
              <a:rPr lang="ru-RU" sz="2000">
                <a:latin typeface="Times New Roman" pitchFamily="18" charset="0"/>
                <a:cs typeface="Times New Roman" pitchFamily="18" charset="0"/>
              </a:rPr>
              <a:t>70.Парамонов Кузьма Афанасьевич</a:t>
            </a:r>
          </a:p>
          <a:p>
            <a:r>
              <a:rPr lang="ru-RU" sz="2000">
                <a:latin typeface="Times New Roman" pitchFamily="18" charset="0"/>
                <a:cs typeface="Times New Roman" pitchFamily="18" charset="0"/>
              </a:rPr>
              <a:t>71.Паскольный Трифон Егорович</a:t>
            </a:r>
          </a:p>
          <a:p>
            <a:r>
              <a:rPr lang="ru-RU" sz="2000">
                <a:latin typeface="Times New Roman" pitchFamily="18" charset="0"/>
                <a:cs typeface="Times New Roman" pitchFamily="18" charset="0"/>
              </a:rPr>
              <a:t>72.Постановов Ефим Васильевич</a:t>
            </a:r>
          </a:p>
          <a:p>
            <a:r>
              <a:rPr lang="ru-RU" sz="2000">
                <a:latin typeface="Times New Roman" pitchFamily="18" charset="0"/>
                <a:cs typeface="Times New Roman" pitchFamily="18" charset="0"/>
              </a:rPr>
              <a:t>73.Пастухов Василий Фёдорович</a:t>
            </a:r>
          </a:p>
          <a:p>
            <a:r>
              <a:rPr lang="ru-RU" sz="2000">
                <a:latin typeface="Times New Roman" pitchFamily="18" charset="0"/>
                <a:cs typeface="Times New Roman" pitchFamily="18" charset="0"/>
              </a:rPr>
              <a:t>74.Патраков Иван Васильевич</a:t>
            </a:r>
          </a:p>
          <a:p>
            <a:r>
              <a:rPr lang="ru-RU" sz="2000">
                <a:latin typeface="Times New Roman" pitchFamily="18" charset="0"/>
                <a:cs typeface="Times New Roman" pitchFamily="18" charset="0"/>
              </a:rPr>
              <a:t>75.Петухов Дмитрий Андреевич</a:t>
            </a:r>
          </a:p>
          <a:p>
            <a:r>
              <a:rPr lang="ru-RU" sz="2000">
                <a:latin typeface="Times New Roman" pitchFamily="18" charset="0"/>
                <a:cs typeface="Times New Roman" pitchFamily="18" charset="0"/>
              </a:rPr>
              <a:t>76.Полномошный  Александр</a:t>
            </a:r>
          </a:p>
          <a:p>
            <a:r>
              <a:rPr lang="ru-RU" sz="2000">
                <a:latin typeface="Times New Roman" pitchFamily="18" charset="0"/>
                <a:cs typeface="Times New Roman" pitchFamily="18" charset="0"/>
              </a:rPr>
              <a:t>77.Поляков Николай Мартынович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Box 1"/>
          <p:cNvSpPr txBox="1">
            <a:spLocks noChangeArrowheads="1"/>
          </p:cNvSpPr>
          <p:nvPr/>
        </p:nvSpPr>
        <p:spPr bwMode="auto">
          <a:xfrm>
            <a:off x="928688" y="1143000"/>
            <a:ext cx="3662362" cy="4094163"/>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78.Разжигаев Петр Иванович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79.Рожнев Сергей Дмитриевич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80.Русов Василий Николаевич</a:t>
            </a:r>
          </a:p>
          <a:p>
            <a:r>
              <a:rPr lang="ru-RU" sz="2000">
                <a:latin typeface="Times New Roman" pitchFamily="18" charset="0"/>
                <a:cs typeface="Times New Roman" pitchFamily="18" charset="0"/>
              </a:rPr>
              <a:t>81.Рыбкин Павел Кондратьевич</a:t>
            </a:r>
          </a:p>
        </p:txBody>
      </p:sp>
      <p:pic>
        <p:nvPicPr>
          <p:cNvPr id="37891" name="Picture 3" descr="H:\DCIM\108_PANA\P1080908.JPG"/>
          <p:cNvPicPr>
            <a:picLocks noChangeAspect="1" noChangeArrowheads="1"/>
          </p:cNvPicPr>
          <p:nvPr/>
        </p:nvPicPr>
        <p:blipFill>
          <a:blip r:embed="rId2" cstate="print"/>
          <a:srcRect l="12415" r="10978" b="3880"/>
          <a:stretch>
            <a:fillRect/>
          </a:stretch>
        </p:blipFill>
        <p:spPr bwMode="auto">
          <a:xfrm>
            <a:off x="5652120" y="1700808"/>
            <a:ext cx="1656184" cy="2770716"/>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Box 1"/>
          <p:cNvSpPr txBox="1">
            <a:spLocks noChangeArrowheads="1"/>
          </p:cNvSpPr>
          <p:nvPr/>
        </p:nvSpPr>
        <p:spPr bwMode="auto">
          <a:xfrm>
            <a:off x="1071563" y="1000125"/>
            <a:ext cx="4160837" cy="6216650"/>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82.Рыжков Александр Тимофеевич</a:t>
            </a:r>
          </a:p>
          <a:p>
            <a:r>
              <a:rPr lang="ru-RU" sz="2000">
                <a:latin typeface="Times New Roman" pitchFamily="18" charset="0"/>
                <a:cs typeface="Times New Roman" pitchFamily="18" charset="0"/>
              </a:rPr>
              <a:t>83.Рыжков Михаил Григорьевич</a:t>
            </a:r>
          </a:p>
          <a:p>
            <a:r>
              <a:rPr lang="ru-RU" sz="2000">
                <a:latin typeface="Times New Roman" pitchFamily="18" charset="0"/>
                <a:cs typeface="Times New Roman" pitchFamily="18" charset="0"/>
              </a:rPr>
              <a:t>84.Рыжков Пётр Тимофеевич</a:t>
            </a:r>
          </a:p>
          <a:p>
            <a:r>
              <a:rPr lang="ru-RU" sz="2000">
                <a:latin typeface="Times New Roman" pitchFamily="18" charset="0"/>
                <a:cs typeface="Times New Roman" pitchFamily="18" charset="0"/>
              </a:rPr>
              <a:t>85.Рязанцев Андрей Степанович</a:t>
            </a:r>
          </a:p>
          <a:p>
            <a:r>
              <a:rPr lang="ru-RU" sz="2000">
                <a:latin typeface="Times New Roman" pitchFamily="18" charset="0"/>
                <a:cs typeface="Times New Roman" pitchFamily="18" charset="0"/>
              </a:rPr>
              <a:t>86.Рязанцев Кирилл Степанович</a:t>
            </a:r>
          </a:p>
          <a:p>
            <a:r>
              <a:rPr lang="ru-RU" sz="2000">
                <a:latin typeface="Times New Roman" pitchFamily="18" charset="0"/>
                <a:cs typeface="Times New Roman" pitchFamily="18" charset="0"/>
              </a:rPr>
              <a:t>87.Рязанцев Кузьма Степанович </a:t>
            </a:r>
          </a:p>
          <a:p>
            <a:r>
              <a:rPr lang="ru-RU" sz="2000">
                <a:latin typeface="Times New Roman" pitchFamily="18" charset="0"/>
                <a:cs typeface="Times New Roman" pitchFamily="18" charset="0"/>
              </a:rPr>
              <a:t>88.Савин Александр Михайлович</a:t>
            </a:r>
          </a:p>
          <a:p>
            <a:r>
              <a:rPr lang="ru-RU" sz="2000">
                <a:latin typeface="Times New Roman" pitchFamily="18" charset="0"/>
                <a:cs typeface="Times New Roman" pitchFamily="18" charset="0"/>
              </a:rPr>
              <a:t>89.Садырин Алексей Фёдорович</a:t>
            </a:r>
          </a:p>
          <a:p>
            <a:r>
              <a:rPr lang="ru-RU" sz="2000">
                <a:latin typeface="Times New Roman" pitchFamily="18" charset="0"/>
                <a:cs typeface="Times New Roman" pitchFamily="18" charset="0"/>
              </a:rPr>
              <a:t>90.Сазонов Дмитрий Иванович</a:t>
            </a:r>
          </a:p>
          <a:p>
            <a:r>
              <a:rPr lang="ru-RU" sz="2000">
                <a:latin typeface="Times New Roman" pitchFamily="18" charset="0"/>
                <a:cs typeface="Times New Roman" pitchFamily="18" charset="0"/>
              </a:rPr>
              <a:t>91.Сазыкин Дмитрий Иванович</a:t>
            </a:r>
          </a:p>
          <a:p>
            <a:r>
              <a:rPr lang="ru-RU" sz="2000">
                <a:latin typeface="Times New Roman" pitchFamily="18" charset="0"/>
                <a:cs typeface="Times New Roman" pitchFamily="18" charset="0"/>
              </a:rPr>
              <a:t>92.Сазыкин Михаил Павлович</a:t>
            </a:r>
          </a:p>
          <a:p>
            <a:r>
              <a:rPr lang="ru-RU" sz="2000">
                <a:latin typeface="Times New Roman" pitchFamily="18" charset="0"/>
                <a:cs typeface="Times New Roman" pitchFamily="18" charset="0"/>
              </a:rPr>
              <a:t>93.Сазыкин Михаил Павлович</a:t>
            </a:r>
          </a:p>
          <a:p>
            <a:r>
              <a:rPr lang="ru-RU" sz="2000">
                <a:latin typeface="Times New Roman" pitchFamily="18" charset="0"/>
                <a:cs typeface="Times New Roman" pitchFamily="18" charset="0"/>
              </a:rPr>
              <a:t>94.Салоников Степан Афанасьевич</a:t>
            </a:r>
          </a:p>
          <a:p>
            <a:r>
              <a:rPr lang="ru-RU" sz="2000">
                <a:latin typeface="Times New Roman" pitchFamily="18" charset="0"/>
                <a:cs typeface="Times New Roman" pitchFamily="18" charset="0"/>
              </a:rPr>
              <a:t>95.Себин Минай Кузьмич</a:t>
            </a:r>
          </a:p>
          <a:p>
            <a:r>
              <a:rPr lang="ru-RU" sz="2000">
                <a:latin typeface="Times New Roman" pitchFamily="18" charset="0"/>
                <a:cs typeface="Times New Roman" pitchFamily="18" charset="0"/>
              </a:rPr>
              <a:t>96.Сергеев Василий Иванович</a:t>
            </a:r>
          </a:p>
          <a:p>
            <a:r>
              <a:rPr lang="ru-RU" sz="2000">
                <a:latin typeface="Times New Roman" pitchFamily="18" charset="0"/>
                <a:cs typeface="Times New Roman" pitchFamily="18" charset="0"/>
              </a:rPr>
              <a:t>97.Сидоренко Валентин Васильевич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Box 1"/>
          <p:cNvSpPr txBox="1">
            <a:spLocks noChangeArrowheads="1"/>
          </p:cNvSpPr>
          <p:nvPr/>
        </p:nvSpPr>
        <p:spPr bwMode="auto">
          <a:xfrm>
            <a:off x="1000125" y="928688"/>
            <a:ext cx="4016375" cy="5632450"/>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98.Сизёв Василий Михайлович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99.Сизёв Михаил Дмитриевич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100.Сизёв Михаил Николаевич </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101.Сизёв Никандр Михайлович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102.Сизёв Павел Анурьевич</a:t>
            </a:r>
          </a:p>
          <a:p>
            <a:r>
              <a:rPr lang="ru-RU" sz="1400" i="1">
                <a:latin typeface="Times New Roman" pitchFamily="18" charset="0"/>
                <a:cs typeface="Times New Roman" pitchFamily="18" charset="0"/>
              </a:rPr>
              <a:t>Родился в 1925 году. Закончил 7 классов.</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Ушел на фронт в 1942 году. Был рядовым воином.</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Погиб в Винебской области.</a:t>
            </a:r>
          </a:p>
          <a:p>
            <a:r>
              <a:rPr lang="ru-RU" sz="2000">
                <a:latin typeface="Times New Roman" pitchFamily="18" charset="0"/>
                <a:cs typeface="Times New Roman" pitchFamily="18" charset="0"/>
              </a:rPr>
              <a:t>103.Сизёв Семен Анурьевич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104.Сизёв Петр Никандрович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105.Силаенко Фёдор Михайлович </a:t>
            </a:r>
          </a:p>
          <a:p>
            <a:endParaRPr lang="ru-RU" sz="2000">
              <a:latin typeface="Times New Roman" pitchFamily="18" charset="0"/>
              <a:cs typeface="Times New Roman" pitchFamily="18" charset="0"/>
            </a:endParaRPr>
          </a:p>
          <a:p>
            <a:endParaRPr lang="ru-RU"/>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Box 1"/>
          <p:cNvSpPr txBox="1">
            <a:spLocks noChangeArrowheads="1"/>
          </p:cNvSpPr>
          <p:nvPr/>
        </p:nvSpPr>
        <p:spPr bwMode="auto">
          <a:xfrm>
            <a:off x="1000125" y="714375"/>
            <a:ext cx="4419600" cy="5448300"/>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106.Скороходов  Алексей Филиппович</a:t>
            </a:r>
            <a:br>
              <a:rPr lang="ru-RU" sz="2000">
                <a:latin typeface="Times New Roman" pitchFamily="18" charset="0"/>
                <a:cs typeface="Times New Roman" pitchFamily="18" charset="0"/>
              </a:rPr>
            </a:br>
            <a:r>
              <a:rPr lang="ru-RU" sz="1600">
                <a:latin typeface="Times New Roman" pitchFamily="18" charset="0"/>
                <a:cs typeface="Times New Roman" pitchFamily="18" charset="0"/>
              </a:rPr>
              <a:t>Родился в 1923 году. Закончил 10 классов.</a:t>
            </a:r>
            <a:br>
              <a:rPr lang="ru-RU" sz="1600">
                <a:latin typeface="Times New Roman" pitchFamily="18" charset="0"/>
                <a:cs typeface="Times New Roman" pitchFamily="18" charset="0"/>
              </a:rPr>
            </a:br>
            <a:r>
              <a:rPr lang="ru-RU" sz="1600">
                <a:latin typeface="Times New Roman" pitchFamily="18" charset="0"/>
                <a:cs typeface="Times New Roman" pitchFamily="18" charset="0"/>
              </a:rPr>
              <a:t>Работал учителем. Ушел на фронт в 1942 году. </a:t>
            </a:r>
            <a:br>
              <a:rPr lang="ru-RU" sz="1600">
                <a:latin typeface="Times New Roman" pitchFamily="18" charset="0"/>
                <a:cs typeface="Times New Roman" pitchFamily="18" charset="0"/>
              </a:rPr>
            </a:br>
            <a:r>
              <a:rPr lang="ru-RU" sz="1600">
                <a:latin typeface="Times New Roman" pitchFamily="18" charset="0"/>
                <a:cs typeface="Times New Roman" pitchFamily="18" charset="0"/>
              </a:rPr>
              <a:t>Погиб в 1942 году под Сталинградом.</a:t>
            </a:r>
          </a:p>
          <a:p>
            <a:r>
              <a:rPr lang="ru-RU" sz="1600">
                <a:latin typeface="Times New Roman" pitchFamily="18" charset="0"/>
                <a:cs typeface="Times New Roman" pitchFamily="18" charset="0"/>
              </a:rPr>
              <a:t> </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107.Скороходов Василий Филиппович</a:t>
            </a:r>
          </a:p>
          <a:p>
            <a:r>
              <a:rPr lang="ru-RU" sz="1400" i="1">
                <a:latin typeface="Times New Roman" pitchFamily="18" charset="0"/>
                <a:cs typeface="Times New Roman" pitchFamily="18" charset="0"/>
              </a:rPr>
              <a:t>Родился в 1914 году. Окончил 10 классов.</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Работал учителем, в 25 лет ушел на фронт. </a:t>
            </a:r>
          </a:p>
          <a:p>
            <a:r>
              <a:rPr lang="ru-RU" sz="1400" i="1">
                <a:latin typeface="Times New Roman" pitchFamily="18" charset="0"/>
                <a:cs typeface="Times New Roman" pitchFamily="18" charset="0"/>
              </a:rPr>
              <a:t>Был сержантом.</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Погиб под Ленинградом в 1941 году.</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108.Скороходов Михаил Егорович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109.Скороходов Николай Егорович</a:t>
            </a:r>
          </a:p>
        </p:txBody>
      </p:sp>
      <p:pic>
        <p:nvPicPr>
          <p:cNvPr id="40963" name="Picture 4" descr="H:\DCIM\108_PANA\P1080901.JPG"/>
          <p:cNvPicPr>
            <a:picLocks noChangeAspect="1" noChangeArrowheads="1"/>
          </p:cNvPicPr>
          <p:nvPr/>
        </p:nvPicPr>
        <p:blipFill>
          <a:blip r:embed="rId2" cstate="print"/>
          <a:srcRect l="4856" r="7108"/>
          <a:stretch>
            <a:fillRect/>
          </a:stretch>
        </p:blipFill>
        <p:spPr bwMode="auto">
          <a:xfrm>
            <a:off x="6228184" y="3501008"/>
            <a:ext cx="1568609" cy="2376264"/>
          </a:xfrm>
          <a:prstGeom prst="rect">
            <a:avLst/>
          </a:prstGeom>
          <a:ln w="228600" cap="sq" cmpd="thickThin">
            <a:solidFill>
              <a:srgbClr val="000000"/>
            </a:solidFill>
            <a:prstDash val="solid"/>
            <a:miter lim="800000"/>
          </a:ln>
          <a:effectLst>
            <a:innerShdw blurRad="76200">
              <a:srgbClr val="000000"/>
            </a:innerShdw>
          </a:effectLst>
        </p:spPr>
      </p:pic>
      <p:pic>
        <p:nvPicPr>
          <p:cNvPr id="40964" name="Picture 5" descr="H:\DCIM\108_PANA\P1080903.JPG"/>
          <p:cNvPicPr>
            <a:picLocks noChangeAspect="1" noChangeArrowheads="1"/>
          </p:cNvPicPr>
          <p:nvPr/>
        </p:nvPicPr>
        <p:blipFill>
          <a:blip r:embed="rId3" cstate="print"/>
          <a:srcRect l="5344" r="7603"/>
          <a:stretch>
            <a:fillRect/>
          </a:stretch>
        </p:blipFill>
        <p:spPr bwMode="auto">
          <a:xfrm>
            <a:off x="6229154" y="500063"/>
            <a:ext cx="1583205" cy="2424881"/>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Box 1"/>
          <p:cNvSpPr txBox="1">
            <a:spLocks noChangeArrowheads="1"/>
          </p:cNvSpPr>
          <p:nvPr/>
        </p:nvSpPr>
        <p:spPr bwMode="auto">
          <a:xfrm>
            <a:off x="1000125" y="928688"/>
            <a:ext cx="5330825" cy="4494212"/>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110.Скороходов Яков Прохорович</a:t>
            </a:r>
          </a:p>
          <a:p>
            <a:r>
              <a:rPr lang="ru-RU" sz="1400" i="1">
                <a:latin typeface="Times New Roman" pitchFamily="18" charset="0"/>
                <a:cs typeface="Times New Roman" pitchFamily="18" charset="0"/>
              </a:rPr>
              <a:t>Родился в 1911 году. Работал в колхозе «Знамя труда» пчеловодом.</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Погиб в 1942 году.</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111.Смирнов Михаил</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112.Сороколетов Пантелей Михайлович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113.Сосновский Михаил</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114.Табулович Василий Иванович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115.Тарабанов Павел Ермолаевич </a:t>
            </a:r>
          </a:p>
          <a:p>
            <a:endParaRPr lang="ru-RU" sz="2000">
              <a:latin typeface="Times New Roman" pitchFamily="18" charset="0"/>
              <a:cs typeface="Times New Roman" pitchFamily="18" charset="0"/>
            </a:endParaRPr>
          </a:p>
          <a:p>
            <a:endParaRPr lang="ru-RU"/>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Box 1"/>
          <p:cNvSpPr txBox="1">
            <a:spLocks noChangeArrowheads="1"/>
          </p:cNvSpPr>
          <p:nvPr/>
        </p:nvSpPr>
        <p:spPr bwMode="auto">
          <a:xfrm>
            <a:off x="785813" y="-214313"/>
            <a:ext cx="4640262" cy="6402388"/>
          </a:xfrm>
          <a:prstGeom prst="rect">
            <a:avLst/>
          </a:prstGeom>
          <a:noFill/>
          <a:ln w="9525">
            <a:noFill/>
            <a:miter lim="800000"/>
            <a:headEnd/>
            <a:tailEnd/>
          </a:ln>
        </p:spPr>
        <p:txBody>
          <a:bodyPr>
            <a:spAutoFit/>
          </a:bodyPr>
          <a:lstStyle/>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116.Терентьев Алексей Иванович </a:t>
            </a:r>
          </a:p>
          <a:p>
            <a:pPr algn="ctr"/>
            <a:r>
              <a:rPr lang="ru-RU" sz="1400">
                <a:latin typeface="Times New Roman" pitchFamily="18" charset="0"/>
                <a:cs typeface="Times New Roman" pitchFamily="18" charset="0"/>
              </a:rPr>
              <a:t>(1921-1944)</a:t>
            </a:r>
          </a:p>
          <a:p>
            <a:r>
              <a:rPr lang="ru-RU" sz="1400" i="1">
                <a:latin typeface="Times New Roman" pitchFamily="18" charset="0"/>
                <a:cs typeface="Times New Roman" pitchFamily="18" charset="0"/>
              </a:rPr>
              <a:t>	Родился в деревне Черемиска, Каменского района, Свердловской области. Закончил школу в село Тарасово.</a:t>
            </a:r>
          </a:p>
          <a:p>
            <a:r>
              <a:rPr lang="ru-RU" sz="1400" i="1">
                <a:latin typeface="Times New Roman" pitchFamily="18" charset="0"/>
                <a:cs typeface="Times New Roman" pitchFamily="18" charset="0"/>
              </a:rPr>
              <a:t>	1940 год – призван в армию Война. Служил связистом. 10 июля 1944 в неравном бою погиб смертью храбрых. Будучи раненым он продолжал бой. Фашисты учинили над ним зверскую расправу.</a:t>
            </a:r>
          </a:p>
          <a:p>
            <a:r>
              <a:rPr lang="ru-RU" sz="2000">
                <a:latin typeface="Times New Roman" pitchFamily="18" charset="0"/>
                <a:cs typeface="Times New Roman" pitchFamily="18" charset="0"/>
              </a:rPr>
              <a:t> </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117.Терентьев Николай Иванович</a:t>
            </a:r>
          </a:p>
          <a:p>
            <a:r>
              <a:rPr lang="ru-RU" sz="2000">
                <a:latin typeface="Times New Roman" pitchFamily="18" charset="0"/>
                <a:cs typeface="Times New Roman" pitchFamily="18" charset="0"/>
              </a:rPr>
              <a:t>118.Тихонов Дмитрий Михайлович</a:t>
            </a:r>
          </a:p>
          <a:p>
            <a:r>
              <a:rPr lang="ru-RU" sz="2000">
                <a:latin typeface="Times New Roman" pitchFamily="18" charset="0"/>
                <a:cs typeface="Times New Roman" pitchFamily="18" charset="0"/>
              </a:rPr>
              <a:t>119.Токмаков Егор Зиновьевич</a:t>
            </a:r>
          </a:p>
          <a:p>
            <a:r>
              <a:rPr lang="ru-RU" sz="2000">
                <a:latin typeface="Times New Roman" pitchFamily="18" charset="0"/>
                <a:cs typeface="Times New Roman" pitchFamily="18" charset="0"/>
              </a:rPr>
              <a:t>120.Токмаков Яков Сергеевич</a:t>
            </a:r>
          </a:p>
          <a:p>
            <a:r>
              <a:rPr lang="ru-RU" sz="2000">
                <a:latin typeface="Times New Roman" pitchFamily="18" charset="0"/>
                <a:cs typeface="Times New Roman" pitchFamily="18" charset="0"/>
              </a:rPr>
              <a:t>121.Трищенко Василий Иванович</a:t>
            </a:r>
          </a:p>
          <a:p>
            <a:endParaRPr lang="ru-RU" sz="2000">
              <a:latin typeface="Times New Roman" pitchFamily="18" charset="0"/>
              <a:cs typeface="Times New Roman" pitchFamily="18" charset="0"/>
            </a:endParaRPr>
          </a:p>
          <a:p>
            <a:endParaRPr lang="ru-RU"/>
          </a:p>
        </p:txBody>
      </p:sp>
      <p:pic>
        <p:nvPicPr>
          <p:cNvPr id="43011" name="Picture 3" descr="H:\DCIM\108_PANA\P1080911.JPG"/>
          <p:cNvPicPr>
            <a:picLocks noChangeAspect="1" noChangeArrowheads="1"/>
          </p:cNvPicPr>
          <p:nvPr/>
        </p:nvPicPr>
        <p:blipFill>
          <a:blip r:embed="rId2" cstate="print"/>
          <a:srcRect r="8829"/>
          <a:stretch>
            <a:fillRect/>
          </a:stretch>
        </p:blipFill>
        <p:spPr bwMode="auto">
          <a:xfrm>
            <a:off x="5835286" y="642938"/>
            <a:ext cx="1905066" cy="2786062"/>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Box 1"/>
          <p:cNvSpPr txBox="1">
            <a:spLocks noChangeArrowheads="1"/>
          </p:cNvSpPr>
          <p:nvPr/>
        </p:nvSpPr>
        <p:spPr bwMode="auto">
          <a:xfrm>
            <a:off x="785813" y="1000125"/>
            <a:ext cx="4510087" cy="5140325"/>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122.Трунов Владимир Павлович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123.Тюнина Ольга Даниловна</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124.Тюнин Михаил Данилович</a:t>
            </a:r>
            <a:br>
              <a:rPr lang="ru-RU" sz="2000">
                <a:latin typeface="Times New Roman" pitchFamily="18" charset="0"/>
                <a:cs typeface="Times New Roman" pitchFamily="18" charset="0"/>
              </a:rPr>
            </a:br>
            <a:r>
              <a:rPr lang="ru-RU" sz="1400" i="1">
                <a:latin typeface="Times New Roman" pitchFamily="18" charset="0"/>
                <a:cs typeface="Times New Roman" pitchFamily="18" charset="0"/>
              </a:rPr>
              <a:t>Родился в 1910 году. Закончил 4 класса.</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Учился в вечерней школе молодежи.</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Работал слесарем в шахте.</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Ушел на фронт в 1941 году. </a:t>
            </a:r>
          </a:p>
          <a:p>
            <a:r>
              <a:rPr lang="ru-RU" sz="1400" i="1">
                <a:latin typeface="Times New Roman" pitchFamily="18" charset="0"/>
                <a:cs typeface="Times New Roman" pitchFamily="18" charset="0"/>
              </a:rPr>
              <a:t>Был рядовым воином. Погиб в 1943 году</a:t>
            </a:r>
            <a:r>
              <a:rPr lang="ru-RU" sz="1400">
                <a:latin typeface="Times New Roman" pitchFamily="18" charset="0"/>
                <a:cs typeface="Times New Roman" pitchFamily="18" charset="0"/>
              </a:rPr>
              <a:t>.</a:t>
            </a:r>
          </a:p>
          <a:p>
            <a:r>
              <a:rPr lang="ru-RU" sz="2000">
                <a:latin typeface="Times New Roman" pitchFamily="18" charset="0"/>
                <a:cs typeface="Times New Roman" pitchFamily="18" charset="0"/>
              </a:rPr>
              <a:t> </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125.Ульяновский Григорий Степанович</a:t>
            </a:r>
          </a:p>
          <a:p>
            <a:endParaRPr lang="ru-RU"/>
          </a:p>
        </p:txBody>
      </p:sp>
      <p:pic>
        <p:nvPicPr>
          <p:cNvPr id="44035" name="Picture 3" descr="H:\DCIM\108_PANA\P1080910.JPG"/>
          <p:cNvPicPr>
            <a:picLocks noChangeAspect="1" noChangeArrowheads="1"/>
          </p:cNvPicPr>
          <p:nvPr/>
        </p:nvPicPr>
        <p:blipFill>
          <a:blip r:embed="rId2" cstate="print"/>
          <a:srcRect l="4699" r="7102"/>
          <a:stretch>
            <a:fillRect/>
          </a:stretch>
        </p:blipFill>
        <p:spPr bwMode="auto">
          <a:xfrm>
            <a:off x="5652120" y="980729"/>
            <a:ext cx="1512168" cy="2286000"/>
          </a:xfrm>
          <a:prstGeom prst="rect">
            <a:avLst/>
          </a:prstGeom>
          <a:ln w="228600" cap="sq" cmpd="thickThin">
            <a:solidFill>
              <a:srgbClr val="000000"/>
            </a:solidFill>
            <a:prstDash val="solid"/>
            <a:miter lim="800000"/>
          </a:ln>
          <a:effectLst>
            <a:innerShdw blurRad="76200">
              <a:srgbClr val="000000"/>
            </a:innerShdw>
          </a:effectLst>
        </p:spPr>
      </p:pic>
      <p:pic>
        <p:nvPicPr>
          <p:cNvPr id="44036" name="Picture 4" descr="H:\DCIM\108_PANA\P1080907.JPG"/>
          <p:cNvPicPr>
            <a:picLocks noChangeAspect="1" noChangeArrowheads="1"/>
          </p:cNvPicPr>
          <p:nvPr/>
        </p:nvPicPr>
        <p:blipFill>
          <a:blip r:embed="rId3" cstate="print"/>
          <a:srcRect l="8543" r="10818"/>
          <a:stretch>
            <a:fillRect/>
          </a:stretch>
        </p:blipFill>
        <p:spPr bwMode="auto">
          <a:xfrm>
            <a:off x="5724128" y="3861048"/>
            <a:ext cx="1440160" cy="238125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Box 1"/>
          <p:cNvSpPr txBox="1">
            <a:spLocks noChangeArrowheads="1"/>
          </p:cNvSpPr>
          <p:nvPr/>
        </p:nvSpPr>
        <p:spPr bwMode="auto">
          <a:xfrm>
            <a:off x="1000125" y="1000125"/>
            <a:ext cx="5305425" cy="4340225"/>
          </a:xfrm>
          <a:prstGeom prst="rect">
            <a:avLst/>
          </a:prstGeom>
          <a:noFill/>
          <a:ln w="9525">
            <a:noFill/>
            <a:miter lim="800000"/>
            <a:headEnd/>
            <a:tailEnd/>
          </a:ln>
        </p:spPr>
        <p:txBody>
          <a:bodyPr wrap="none">
            <a:spAutoFit/>
          </a:bodyPr>
          <a:lstStyle/>
          <a:p>
            <a:pPr>
              <a:defRPr/>
            </a:pPr>
            <a:r>
              <a:rPr lang="ru-RU" sz="2000" dirty="0">
                <a:latin typeface="Times New Roman" pitchFamily="18" charset="0"/>
                <a:cs typeface="Times New Roman" pitchFamily="18" charset="0"/>
              </a:rPr>
              <a:t>126.Ульяновский Иван Степанович</a:t>
            </a:r>
          </a:p>
          <a:p>
            <a:pPr>
              <a:defRPr/>
            </a:pPr>
            <a:endParaRPr lang="ru-RU" sz="2000" dirty="0">
              <a:latin typeface="Times New Roman" pitchFamily="18" charset="0"/>
              <a:cs typeface="Times New Roman" pitchFamily="18" charset="0"/>
            </a:endParaRPr>
          </a:p>
          <a:p>
            <a:pPr>
              <a:defRPr/>
            </a:pPr>
            <a:r>
              <a:rPr lang="ru-RU" sz="2000" dirty="0">
                <a:latin typeface="Times New Roman" pitchFamily="18" charset="0"/>
                <a:cs typeface="Times New Roman" pitchFamily="18" charset="0"/>
              </a:rPr>
              <a:t>127.Устинов Николай Тимофеевич</a:t>
            </a:r>
          </a:p>
          <a:p>
            <a:pPr>
              <a:defRPr/>
            </a:pPr>
            <a:endParaRPr lang="ru-RU" sz="2000" dirty="0">
              <a:latin typeface="Times New Roman" pitchFamily="18" charset="0"/>
              <a:cs typeface="Times New Roman" pitchFamily="18" charset="0"/>
            </a:endParaRPr>
          </a:p>
          <a:p>
            <a:pPr>
              <a:defRPr/>
            </a:pPr>
            <a:r>
              <a:rPr lang="ru-RU" sz="2000" dirty="0">
                <a:latin typeface="Times New Roman" pitchFamily="18" charset="0"/>
                <a:cs typeface="Times New Roman" pitchFamily="18" charset="0"/>
              </a:rPr>
              <a:t>128.Фарафонтьев Максим Савельев</a:t>
            </a:r>
          </a:p>
          <a:p>
            <a:pPr>
              <a:defRPr/>
            </a:pPr>
            <a:endParaRPr lang="ru-RU" sz="2000" dirty="0">
              <a:latin typeface="Times New Roman" pitchFamily="18" charset="0"/>
              <a:cs typeface="Times New Roman" pitchFamily="18" charset="0"/>
            </a:endParaRPr>
          </a:p>
          <a:p>
            <a:pPr>
              <a:defRPr/>
            </a:pPr>
            <a:r>
              <a:rPr lang="ru-RU" sz="2000" dirty="0">
                <a:latin typeface="Times New Roman" pitchFamily="18" charset="0"/>
                <a:cs typeface="Times New Roman" pitchFamily="18" charset="0"/>
              </a:rPr>
              <a:t>129.Федоровский Василий Николаевич</a:t>
            </a:r>
          </a:p>
          <a:p>
            <a:pPr indent="269875">
              <a:defRPr/>
            </a:pPr>
            <a:r>
              <a:rPr lang="ru-RU" sz="1400" i="1" dirty="0">
                <a:latin typeface="Times New Roman" pitchFamily="18" charset="0"/>
                <a:cs typeface="Times New Roman" pitchFamily="18" charset="0"/>
              </a:rPr>
              <a:t>1912 года рождения. </a:t>
            </a:r>
          </a:p>
          <a:p>
            <a:pPr indent="269875">
              <a:defRPr/>
            </a:pPr>
            <a:r>
              <a:rPr lang="ru-RU" sz="1400" i="1" dirty="0">
                <a:latin typeface="Times New Roman" pitchFamily="18" charset="0"/>
                <a:cs typeface="Times New Roman" pitchFamily="18" charset="0"/>
              </a:rPr>
              <a:t>До войны работал военруком в Тарасовской средней школе. </a:t>
            </a:r>
          </a:p>
          <a:p>
            <a:pPr indent="269875">
              <a:defRPr/>
            </a:pPr>
            <a:r>
              <a:rPr lang="ru-RU" sz="1400" i="1" dirty="0">
                <a:latin typeface="Times New Roman" pitchFamily="18" charset="0"/>
                <a:cs typeface="Times New Roman" pitchFamily="18" charset="0"/>
              </a:rPr>
              <a:t>На фронт был призван </a:t>
            </a:r>
            <a:r>
              <a:rPr lang="ru-RU" sz="1400" i="1" dirty="0" err="1">
                <a:latin typeface="Times New Roman" pitchFamily="18" charset="0"/>
                <a:cs typeface="Times New Roman" pitchFamily="18" charset="0"/>
              </a:rPr>
              <a:t>Титовским</a:t>
            </a:r>
            <a:r>
              <a:rPr lang="ru-RU" sz="1400" i="1" dirty="0">
                <a:latin typeface="Times New Roman" pitchFamily="18" charset="0"/>
                <a:cs typeface="Times New Roman" pitchFamily="18" charset="0"/>
              </a:rPr>
              <a:t> РВК. Во время </a:t>
            </a:r>
          </a:p>
          <a:p>
            <a:pPr indent="269875">
              <a:defRPr/>
            </a:pPr>
            <a:r>
              <a:rPr lang="ru-RU" sz="1400" i="1" dirty="0">
                <a:latin typeface="Times New Roman" pitchFamily="18" charset="0"/>
                <a:cs typeface="Times New Roman" pitchFamily="18" charset="0"/>
              </a:rPr>
              <a:t>Великой отечественной войны был лейтенантом, командиром </a:t>
            </a:r>
          </a:p>
          <a:p>
            <a:pPr indent="269875">
              <a:defRPr/>
            </a:pPr>
            <a:r>
              <a:rPr lang="ru-RU" sz="1400" i="1" dirty="0">
                <a:latin typeface="Times New Roman" pitchFamily="18" charset="0"/>
                <a:cs typeface="Times New Roman" pitchFamily="18" charset="0"/>
              </a:rPr>
              <a:t>взвода.</a:t>
            </a:r>
          </a:p>
          <a:p>
            <a:pPr indent="269875" eaLnBrk="0" hangingPunct="0">
              <a:defRPr/>
            </a:pPr>
            <a:r>
              <a:rPr lang="ru-RU" sz="1400" i="1" dirty="0">
                <a:latin typeface="Times New Roman" pitchFamily="18" charset="0"/>
                <a:cs typeface="Times New Roman" pitchFamily="18" charset="0"/>
              </a:rPr>
              <a:t>Погиб 14.02.1943 года, похоронен в с. </a:t>
            </a:r>
            <a:r>
              <a:rPr lang="ru-RU" sz="1400" i="1" dirty="0" err="1">
                <a:latin typeface="Times New Roman" pitchFamily="18" charset="0"/>
                <a:cs typeface="Times New Roman" pitchFamily="18" charset="0"/>
              </a:rPr>
              <a:t>Кундрючено</a:t>
            </a:r>
            <a:endParaRPr lang="ru-RU" sz="1400" i="1" dirty="0">
              <a:latin typeface="Times New Roman" pitchFamily="18" charset="0"/>
              <a:cs typeface="Times New Roman" pitchFamily="18" charset="0"/>
            </a:endParaRPr>
          </a:p>
          <a:p>
            <a:pPr indent="269875" eaLnBrk="0" hangingPunct="0">
              <a:defRPr/>
            </a:pPr>
            <a:r>
              <a:rPr lang="ru-RU" sz="1400" i="1" dirty="0">
                <a:latin typeface="Times New Roman" pitchFamily="18" charset="0"/>
                <a:cs typeface="Times New Roman" pitchFamily="18" charset="0"/>
              </a:rPr>
              <a:t> Ростовской области </a:t>
            </a:r>
          </a:p>
          <a:p>
            <a:pPr>
              <a:defRPr/>
            </a:pPr>
            <a:endParaRPr lang="ru-RU" sz="2000" dirty="0">
              <a:latin typeface="Times New Roman" pitchFamily="18" charset="0"/>
              <a:cs typeface="Times New Roman" pitchFamily="18" charset="0"/>
            </a:endParaRPr>
          </a:p>
          <a:p>
            <a:pPr>
              <a:defRPr/>
            </a:pPr>
            <a:endParaRPr lang="ru-RU" dirty="0"/>
          </a:p>
        </p:txBody>
      </p:sp>
      <p:pic>
        <p:nvPicPr>
          <p:cNvPr id="45059" name="Picture 2"/>
          <p:cNvPicPr>
            <a:picLocks noChangeAspect="1" noChangeArrowheads="1"/>
          </p:cNvPicPr>
          <p:nvPr/>
        </p:nvPicPr>
        <p:blipFill>
          <a:blip r:embed="rId2" cstate="print">
            <a:lum bright="12000" contrast="30000"/>
          </a:blip>
          <a:srcRect/>
          <a:stretch>
            <a:fillRect/>
          </a:stretch>
        </p:blipFill>
        <p:spPr bwMode="auto">
          <a:xfrm>
            <a:off x="6300192" y="2996952"/>
            <a:ext cx="1501775" cy="2328862"/>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Box 1"/>
          <p:cNvSpPr txBox="1">
            <a:spLocks noChangeArrowheads="1"/>
          </p:cNvSpPr>
          <p:nvPr/>
        </p:nvSpPr>
        <p:spPr bwMode="auto">
          <a:xfrm>
            <a:off x="785813" y="285750"/>
            <a:ext cx="4202112" cy="6216650"/>
          </a:xfrm>
          <a:prstGeom prst="rect">
            <a:avLst/>
          </a:prstGeom>
          <a:noFill/>
          <a:ln w="9525">
            <a:noFill/>
            <a:miter lim="800000"/>
            <a:headEnd/>
            <a:tailEnd/>
          </a:ln>
        </p:spPr>
        <p:txBody>
          <a:bodyPr wrap="none">
            <a:spAutoFit/>
          </a:bodyPr>
          <a:lstStyle/>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130.Фефелов Афанасий Фёдорович</a:t>
            </a:r>
          </a:p>
          <a:p>
            <a:r>
              <a:rPr lang="ru-RU" sz="2000">
                <a:latin typeface="Times New Roman" pitchFamily="18" charset="0"/>
                <a:cs typeface="Times New Roman" pitchFamily="18" charset="0"/>
              </a:rPr>
              <a:t>131.Фролов Пётр Павлович</a:t>
            </a:r>
          </a:p>
          <a:p>
            <a:r>
              <a:rPr lang="ru-RU" sz="2000">
                <a:latin typeface="Times New Roman" pitchFamily="18" charset="0"/>
                <a:cs typeface="Times New Roman" pitchFamily="18" charset="0"/>
              </a:rPr>
              <a:t>132.Хорьяков Григорий Михайлович</a:t>
            </a:r>
          </a:p>
          <a:p>
            <a:r>
              <a:rPr lang="ru-RU" sz="2000">
                <a:latin typeface="Times New Roman" pitchFamily="18" charset="0"/>
                <a:cs typeface="Times New Roman" pitchFamily="18" charset="0"/>
              </a:rPr>
              <a:t>133.Хряпин Григорий Ильич</a:t>
            </a:r>
          </a:p>
          <a:p>
            <a:r>
              <a:rPr lang="ru-RU" sz="2000">
                <a:latin typeface="Times New Roman" pitchFamily="18" charset="0"/>
                <a:cs typeface="Times New Roman" pitchFamily="18" charset="0"/>
              </a:rPr>
              <a:t>134.Хряпин Илья Иванович </a:t>
            </a:r>
          </a:p>
          <a:p>
            <a:r>
              <a:rPr lang="ru-RU" sz="2000">
                <a:latin typeface="Times New Roman" pitchFamily="18" charset="0"/>
                <a:cs typeface="Times New Roman" pitchFamily="18" charset="0"/>
              </a:rPr>
              <a:t>135.Хряпин Митрофан Иванович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136.Цыганков Серафим Васильевич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137.Чеповский Иван Иванович</a:t>
            </a:r>
          </a:p>
          <a:p>
            <a:endParaRPr lang="ru-RU"/>
          </a:p>
        </p:txBody>
      </p:sp>
      <p:pic>
        <p:nvPicPr>
          <p:cNvPr id="46083" name="Picture 3" descr="H:\DCIM\108_PANA\P1080905.JPG"/>
          <p:cNvPicPr>
            <a:picLocks noChangeAspect="1" noChangeArrowheads="1"/>
          </p:cNvPicPr>
          <p:nvPr/>
        </p:nvPicPr>
        <p:blipFill>
          <a:blip r:embed="rId2" cstate="print"/>
          <a:srcRect l="4059" r="10076"/>
          <a:stretch>
            <a:fillRect/>
          </a:stretch>
        </p:blipFill>
        <p:spPr bwMode="auto">
          <a:xfrm>
            <a:off x="5436096" y="2643188"/>
            <a:ext cx="1656184" cy="257175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Box 2"/>
          <p:cNvSpPr txBox="1">
            <a:spLocks noChangeArrowheads="1"/>
          </p:cNvSpPr>
          <p:nvPr/>
        </p:nvSpPr>
        <p:spPr bwMode="auto">
          <a:xfrm>
            <a:off x="1000125" y="785813"/>
            <a:ext cx="4221163" cy="5908675"/>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138.Чернобаев Михаил Иванович</a:t>
            </a:r>
          </a:p>
          <a:p>
            <a:r>
              <a:rPr lang="ru-RU" sz="2000">
                <a:latin typeface="Times New Roman" pitchFamily="18" charset="0"/>
                <a:cs typeface="Times New Roman" pitchFamily="18" charset="0"/>
              </a:rPr>
              <a:t>139.Чумажев Иван Михайлович</a:t>
            </a:r>
          </a:p>
          <a:p>
            <a:r>
              <a:rPr lang="ru-RU" sz="2000">
                <a:latin typeface="Times New Roman" pitchFamily="18" charset="0"/>
                <a:cs typeface="Times New Roman" pitchFamily="18" charset="0"/>
              </a:rPr>
              <a:t>140.Шестаков Иван Тимофеевич</a:t>
            </a:r>
          </a:p>
          <a:p>
            <a:r>
              <a:rPr lang="ru-RU" sz="2000">
                <a:latin typeface="Times New Roman" pitchFamily="18" charset="0"/>
                <a:cs typeface="Times New Roman" pitchFamily="18" charset="0"/>
              </a:rPr>
              <a:t>141.Шилин Иван Леонтьевич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142.Шилин Пётр Илларионович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143.Шубин Григорий</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144.Шульгинов Иван Никитич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145.Шульгинов Леонид Михайлович</a:t>
            </a:r>
          </a:p>
          <a:p>
            <a:endParaRPr lang="ru-RU"/>
          </a:p>
        </p:txBody>
      </p:sp>
      <p:pic>
        <p:nvPicPr>
          <p:cNvPr id="47107" name="Picture 3" descr="H:\DCIM\108_PANA\P1080902.JPG"/>
          <p:cNvPicPr>
            <a:picLocks noChangeAspect="1" noChangeArrowheads="1"/>
          </p:cNvPicPr>
          <p:nvPr/>
        </p:nvPicPr>
        <p:blipFill>
          <a:blip r:embed="rId2" cstate="print"/>
          <a:srcRect l="8627" r="9937"/>
          <a:stretch>
            <a:fillRect/>
          </a:stretch>
        </p:blipFill>
        <p:spPr bwMode="auto">
          <a:xfrm>
            <a:off x="5796136" y="3025378"/>
            <a:ext cx="1512168" cy="247531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Box 1"/>
          <p:cNvSpPr txBox="1">
            <a:spLocks noChangeArrowheads="1"/>
          </p:cNvSpPr>
          <p:nvPr/>
        </p:nvSpPr>
        <p:spPr bwMode="auto">
          <a:xfrm>
            <a:off x="1143000" y="785813"/>
            <a:ext cx="4340225" cy="2832100"/>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146.Якутин Александр</a:t>
            </a:r>
          </a:p>
          <a:p>
            <a:r>
              <a:rPr lang="ru-RU" sz="2000">
                <a:latin typeface="Times New Roman" pitchFamily="18" charset="0"/>
                <a:cs typeface="Times New Roman" pitchFamily="18" charset="0"/>
              </a:rPr>
              <a:t>147.Якутин Павел</a:t>
            </a:r>
          </a:p>
          <a:p>
            <a:r>
              <a:rPr lang="ru-RU" sz="2000">
                <a:latin typeface="Times New Roman" pitchFamily="18" charset="0"/>
                <a:cs typeface="Times New Roman" pitchFamily="18" charset="0"/>
              </a:rPr>
              <a:t>148.Ярыгин Андрей Михайлович</a:t>
            </a:r>
          </a:p>
          <a:p>
            <a:r>
              <a:rPr lang="ru-RU" sz="2000">
                <a:latin typeface="Times New Roman" pitchFamily="18" charset="0"/>
                <a:cs typeface="Times New Roman" pitchFamily="18" charset="0"/>
              </a:rPr>
              <a:t>149.Шульгинов Николай Михайлович</a:t>
            </a:r>
          </a:p>
          <a:p>
            <a:r>
              <a:rPr lang="ru-RU" sz="2000">
                <a:latin typeface="Times New Roman" pitchFamily="18" charset="0"/>
                <a:cs typeface="Times New Roman" pitchFamily="18" charset="0"/>
              </a:rPr>
              <a:t>150.Щербаков Андрей Ильич</a:t>
            </a:r>
          </a:p>
          <a:p>
            <a:r>
              <a:rPr lang="ru-RU" sz="2000">
                <a:latin typeface="Times New Roman" pitchFamily="18" charset="0"/>
                <a:cs typeface="Times New Roman" pitchFamily="18" charset="0"/>
              </a:rPr>
              <a:t>151.Щербаков Виктор Ильич</a:t>
            </a:r>
          </a:p>
          <a:p>
            <a:r>
              <a:rPr lang="ru-RU" sz="2000">
                <a:latin typeface="Times New Roman" pitchFamily="18" charset="0"/>
                <a:cs typeface="Times New Roman" pitchFamily="18" charset="0"/>
              </a:rPr>
              <a:t>152.Щербаков Сергей Семёнович</a:t>
            </a:r>
          </a:p>
          <a:p>
            <a:r>
              <a:rPr lang="ru-RU" sz="2000">
                <a:latin typeface="Times New Roman" pitchFamily="18" charset="0"/>
                <a:cs typeface="Times New Roman" pitchFamily="18" charset="0"/>
              </a:rPr>
              <a:t> </a:t>
            </a:r>
          </a:p>
          <a:p>
            <a:endParaRPr lang="ru-RU"/>
          </a:p>
        </p:txBody>
      </p:sp>
      <p:pic>
        <p:nvPicPr>
          <p:cNvPr id="41987" name="Picture 3" descr="C:\Users\Администратор\Desktop\31.JPG"/>
          <p:cNvPicPr>
            <a:picLocks noChangeAspect="1" noChangeArrowheads="1"/>
          </p:cNvPicPr>
          <p:nvPr/>
        </p:nvPicPr>
        <p:blipFill>
          <a:blip r:embed="rId2">
            <a:lum bright="10000"/>
          </a:blip>
          <a:srcRect/>
          <a:stretch>
            <a:fillRect/>
          </a:stretch>
        </p:blipFill>
        <p:spPr bwMode="auto">
          <a:xfrm>
            <a:off x="2786063" y="3214688"/>
            <a:ext cx="3500437" cy="2625725"/>
          </a:xfrm>
          <a:prstGeom prst="rect">
            <a:avLst/>
          </a:prstGeom>
          <a:noFill/>
          <a:ln w="9525">
            <a:noFill/>
            <a:miter lim="800000"/>
            <a:headEnd/>
            <a:tailEnd/>
          </a:ln>
        </p:spPr>
      </p:pic>
      <p:sp>
        <p:nvSpPr>
          <p:cNvPr id="41988" name="TextBox 4"/>
          <p:cNvSpPr txBox="1">
            <a:spLocks noChangeArrowheads="1"/>
          </p:cNvSpPr>
          <p:nvPr/>
        </p:nvSpPr>
        <p:spPr bwMode="auto">
          <a:xfrm>
            <a:off x="2071688" y="5786438"/>
            <a:ext cx="5180012" cy="523875"/>
          </a:xfrm>
          <a:prstGeom prst="rect">
            <a:avLst/>
          </a:prstGeom>
          <a:noFill/>
          <a:ln w="9525">
            <a:noFill/>
            <a:miter lim="800000"/>
            <a:headEnd/>
            <a:tailEnd/>
          </a:ln>
        </p:spPr>
        <p:txBody>
          <a:bodyPr wrap="none">
            <a:spAutoFit/>
          </a:bodyPr>
          <a:lstStyle/>
          <a:p>
            <a:r>
              <a:rPr lang="ru-RU" sz="2800" b="1" i="1">
                <a:latin typeface="Times New Roman" pitchFamily="18" charset="0"/>
                <a:cs typeface="Times New Roman" pitchFamily="18" charset="0"/>
              </a:rPr>
              <a:t>ВЕЧНАЯ ПАМЯТЬ ГЕРОЯМ!</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Box 1"/>
          <p:cNvSpPr txBox="1">
            <a:spLocks noChangeArrowheads="1"/>
          </p:cNvSpPr>
          <p:nvPr/>
        </p:nvSpPr>
        <p:spPr bwMode="auto">
          <a:xfrm>
            <a:off x="2700338" y="571500"/>
            <a:ext cx="5788025" cy="1323975"/>
          </a:xfrm>
          <a:prstGeom prst="rect">
            <a:avLst/>
          </a:prstGeom>
          <a:noFill/>
          <a:ln w="9525">
            <a:noFill/>
            <a:miter lim="800000"/>
            <a:headEnd/>
            <a:tailEnd/>
          </a:ln>
        </p:spPr>
        <p:txBody>
          <a:bodyPr>
            <a:spAutoFit/>
          </a:bodyPr>
          <a:lstStyle/>
          <a:p>
            <a:pPr algn="ctr"/>
            <a:r>
              <a:rPr lang="ru-RU" sz="4000" b="1">
                <a:solidFill>
                  <a:srgbClr val="C00000"/>
                </a:solidFill>
                <a:latin typeface="Times New Roman" pitchFamily="18" charset="0"/>
                <a:cs typeface="Times New Roman" pitchFamily="18" charset="0"/>
              </a:rPr>
              <a:t>Они вернулись с победой!</a:t>
            </a:r>
          </a:p>
        </p:txBody>
      </p:sp>
      <p:pic>
        <p:nvPicPr>
          <p:cNvPr id="43011" name="Picture 4" descr="C:\Users\Администратор\Desktop\p899.jpg"/>
          <p:cNvPicPr>
            <a:picLocks noChangeAspect="1" noChangeArrowheads="1"/>
          </p:cNvPicPr>
          <p:nvPr/>
        </p:nvPicPr>
        <p:blipFill>
          <a:blip r:embed="rId2" cstate="print">
            <a:lum bright="10000"/>
          </a:blip>
          <a:srcRect/>
          <a:stretch>
            <a:fillRect/>
          </a:stretch>
        </p:blipFill>
        <p:spPr bwMode="auto">
          <a:xfrm>
            <a:off x="179388" y="549275"/>
            <a:ext cx="2214562" cy="5929313"/>
          </a:xfrm>
          <a:prstGeom prst="rect">
            <a:avLst/>
          </a:prstGeom>
          <a:noFill/>
          <a:ln w="9525">
            <a:noFill/>
            <a:miter lim="800000"/>
            <a:headEnd/>
            <a:tailEnd/>
          </a:ln>
        </p:spPr>
      </p:pic>
      <p:sp>
        <p:nvSpPr>
          <p:cNvPr id="47108" name="TextBox 3"/>
          <p:cNvSpPr txBox="1">
            <a:spLocks noChangeArrowheads="1"/>
          </p:cNvSpPr>
          <p:nvPr/>
        </p:nvSpPr>
        <p:spPr bwMode="auto">
          <a:xfrm>
            <a:off x="2643188" y="1785938"/>
            <a:ext cx="4357687" cy="4954587"/>
          </a:xfrm>
          <a:prstGeom prst="rect">
            <a:avLst/>
          </a:prstGeom>
          <a:noFill/>
          <a:ln w="9525">
            <a:noFill/>
            <a:miter lim="800000"/>
            <a:headEnd/>
            <a:tailEnd/>
          </a:ln>
        </p:spPr>
        <p:txBody>
          <a:bodyPr>
            <a:spAutoFit/>
          </a:bodyPr>
          <a:lstStyle/>
          <a:p>
            <a:pPr>
              <a:defRPr/>
            </a:pPr>
            <a:r>
              <a:rPr lang="ru-RU" sz="2000" dirty="0">
                <a:latin typeface="Times New Roman" pitchFamily="18" charset="0"/>
                <a:cs typeface="Times New Roman" pitchFamily="18" charset="0"/>
              </a:rPr>
              <a:t>1.Агафонов Федор Никитич</a:t>
            </a:r>
          </a:p>
          <a:p>
            <a:pPr indent="228600">
              <a:defRPr/>
            </a:pPr>
            <a:r>
              <a:rPr lang="ru-RU" sz="1400" i="1" dirty="0">
                <a:latin typeface="Times New Roman" pitchFamily="18" charset="0"/>
                <a:cs typeface="Times New Roman" pitchFamily="18" charset="0"/>
              </a:rPr>
              <a:t>родился 23 августа 1921 года в деревне Шипицыно .</a:t>
            </a:r>
          </a:p>
          <a:p>
            <a:pPr indent="228600" eaLnBrk="0" hangingPunct="0">
              <a:defRPr/>
            </a:pPr>
            <a:r>
              <a:rPr lang="ru-RU" sz="1400" i="1" dirty="0">
                <a:latin typeface="Times New Roman" pitchFamily="18" charset="0"/>
                <a:cs typeface="Times New Roman" pitchFamily="18" charset="0"/>
              </a:rPr>
              <a:t>В апреле 1941 года был призван в ряды Красной Армии. Война застала его в Житомирской области, где он учился в лётном училище. Его часть попала в окружение, была разбита, а сам он был взят в плен. Прошёл ад фашистского чистилища и был освобождён 3 мая 1945 года союзными войсками США</a:t>
            </a:r>
            <a:r>
              <a:rPr lang="ru-RU" sz="1400" i="1" dirty="0">
                <a:latin typeface="Times New Roman" pitchFamily="18" charset="0"/>
                <a:cs typeface="Times New Roman" pitchFamily="18" charset="0"/>
              </a:rPr>
              <a:t>.</a:t>
            </a:r>
          </a:p>
          <a:p>
            <a:pPr indent="228600" eaLnBrk="0" hangingPunct="0">
              <a:defRPr/>
            </a:pPr>
            <a:endParaRPr lang="ru-RU" sz="2000" dirty="0">
              <a:latin typeface="Times New Roman" pitchFamily="18" charset="0"/>
              <a:cs typeface="Times New Roman" pitchFamily="18" charset="0"/>
            </a:endParaRPr>
          </a:p>
          <a:p>
            <a:pPr>
              <a:defRPr/>
            </a:pPr>
            <a:r>
              <a:rPr lang="ru-RU" sz="2000" dirty="0">
                <a:latin typeface="Times New Roman" pitchFamily="18" charset="0"/>
                <a:cs typeface="Times New Roman" pitchFamily="18" charset="0"/>
              </a:rPr>
              <a:t>2.Азонштейн Павел </a:t>
            </a:r>
            <a:r>
              <a:rPr lang="ru-RU" sz="2000" dirty="0">
                <a:latin typeface="Times New Roman" pitchFamily="18" charset="0"/>
                <a:cs typeface="Times New Roman" pitchFamily="18" charset="0"/>
              </a:rPr>
              <a:t>Иванович</a:t>
            </a:r>
          </a:p>
          <a:p>
            <a:pPr>
              <a:defRPr/>
            </a:pPr>
            <a:endParaRPr lang="ru-RU" sz="2000" dirty="0">
              <a:latin typeface="Times New Roman" pitchFamily="18" charset="0"/>
              <a:cs typeface="Times New Roman" pitchFamily="18" charset="0"/>
            </a:endParaRPr>
          </a:p>
          <a:p>
            <a:pPr>
              <a:defRPr/>
            </a:pPr>
            <a:r>
              <a:rPr lang="ru-RU" sz="2000" dirty="0">
                <a:latin typeface="Times New Roman" pitchFamily="18" charset="0"/>
                <a:cs typeface="Times New Roman" pitchFamily="18" charset="0"/>
              </a:rPr>
              <a:t>3.Аксенов Василий Кузьмич</a:t>
            </a:r>
          </a:p>
          <a:p>
            <a:pPr>
              <a:defRPr/>
            </a:pPr>
            <a:endParaRPr lang="ru-RU" dirty="0"/>
          </a:p>
          <a:p>
            <a:pPr>
              <a:defRPr/>
            </a:pPr>
            <a:endParaRPr lang="ru-RU" dirty="0"/>
          </a:p>
          <a:p>
            <a:pPr>
              <a:defRPr/>
            </a:pPr>
            <a:endParaRPr lang="ru-RU" dirty="0"/>
          </a:p>
          <a:p>
            <a:pPr>
              <a:defRPr/>
            </a:pPr>
            <a:endParaRPr lang="ru-RU" dirty="0"/>
          </a:p>
          <a:p>
            <a:pPr>
              <a:defRPr/>
            </a:pPr>
            <a:endParaRPr lang="ru-RU" dirty="0"/>
          </a:p>
        </p:txBody>
      </p:sp>
      <p:pic>
        <p:nvPicPr>
          <p:cNvPr id="49157" name="Picture 4" descr="H:\DCIM\108_PANA\P1080842.JPG"/>
          <p:cNvPicPr>
            <a:picLocks noChangeAspect="1" noChangeArrowheads="1"/>
          </p:cNvPicPr>
          <p:nvPr/>
        </p:nvPicPr>
        <p:blipFill>
          <a:blip r:embed="rId3" cstate="print"/>
          <a:srcRect r="9595"/>
          <a:stretch>
            <a:fillRect/>
          </a:stretch>
        </p:blipFill>
        <p:spPr bwMode="auto">
          <a:xfrm>
            <a:off x="7020272" y="4077072"/>
            <a:ext cx="1389260" cy="204787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49158" name="Picture 5" descr="H:\DCIM\108_PANA\P1080852.JPG"/>
          <p:cNvPicPr>
            <a:picLocks noChangeAspect="1" noChangeArrowheads="1"/>
          </p:cNvPicPr>
          <p:nvPr/>
        </p:nvPicPr>
        <p:blipFill>
          <a:blip r:embed="rId4" cstate="print"/>
          <a:srcRect l="6844" r="8471"/>
          <a:stretch>
            <a:fillRect/>
          </a:stretch>
        </p:blipFill>
        <p:spPr bwMode="auto">
          <a:xfrm>
            <a:off x="7020272" y="1571625"/>
            <a:ext cx="1440160" cy="226814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Box 1"/>
          <p:cNvSpPr txBox="1">
            <a:spLocks noChangeArrowheads="1"/>
          </p:cNvSpPr>
          <p:nvPr/>
        </p:nvSpPr>
        <p:spPr bwMode="auto">
          <a:xfrm>
            <a:off x="571500" y="714375"/>
            <a:ext cx="5008563" cy="6770688"/>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4.Асеев Павел Иванович</a:t>
            </a:r>
          </a:p>
          <a:p>
            <a:r>
              <a:rPr lang="ru-RU" sz="1400" i="1">
                <a:latin typeface="Times New Roman" pitchFamily="18" charset="0"/>
                <a:cs typeface="Times New Roman" pitchFamily="18" charset="0"/>
              </a:rPr>
              <a:t>Родился в 1903. Умер 01.01.1975.</a:t>
            </a:r>
          </a:p>
          <a:p>
            <a:r>
              <a:rPr lang="ru-RU" sz="1400" i="1">
                <a:latin typeface="Times New Roman" pitchFamily="18" charset="0"/>
                <a:cs typeface="Times New Roman" pitchFamily="18" charset="0"/>
              </a:rPr>
              <a:t>В 1930 г вступил в колхоз «Гигант». В 1941 году по мобилизации призван на фронт Титовским РВК. Воевал на 2-ом Беларусском фронте, в 721 стрелковом полку пулеметчиком. Первый раз был ранен  в марте 1941 г., в июне 1944 г. был ранен второй раз в плечо.</a:t>
            </a:r>
          </a:p>
          <a:p>
            <a:r>
              <a:rPr lang="ru-RU" sz="1400" i="1">
                <a:latin typeface="Times New Roman" pitchFamily="18" charset="0"/>
                <a:cs typeface="Times New Roman" pitchFamily="18" charset="0"/>
              </a:rPr>
              <a:t>Награжден медалью «За отвагу», имеет благодарственные письма за отличные боевые действия. </a:t>
            </a:r>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5.Батанов Александр Николаевич</a:t>
            </a:r>
          </a:p>
          <a:p>
            <a:r>
              <a:rPr lang="ru-RU" sz="2000">
                <a:latin typeface="Times New Roman" pitchFamily="18" charset="0"/>
                <a:cs typeface="Times New Roman" pitchFamily="18" charset="0"/>
              </a:rPr>
              <a:t>6.Бекшенов Василий Яковлевич  </a:t>
            </a:r>
            <a:r>
              <a:rPr lang="ru-RU" sz="1400">
                <a:latin typeface="Times New Roman" pitchFamily="18" charset="0"/>
                <a:cs typeface="Times New Roman" pitchFamily="18" charset="0"/>
              </a:rPr>
              <a:t>(1918 г.р.)</a:t>
            </a:r>
            <a:r>
              <a:rPr lang="ru-RU">
                <a:latin typeface="Times New Roman" pitchFamily="18" charset="0"/>
                <a:cs typeface="Times New Roman" pitchFamily="18" charset="0"/>
              </a:rPr>
              <a:t/>
            </a:r>
            <a:br>
              <a:rPr lang="ru-RU">
                <a:latin typeface="Times New Roman" pitchFamily="18" charset="0"/>
                <a:cs typeface="Times New Roman" pitchFamily="18" charset="0"/>
              </a:rPr>
            </a:br>
            <a:r>
              <a:rPr lang="ru-RU" sz="1400" i="1">
                <a:latin typeface="Times New Roman" pitchFamily="18" charset="0"/>
                <a:cs typeface="Times New Roman" pitchFamily="18" charset="0"/>
              </a:rPr>
              <a:t>В начале войны Василий Яковлевич ушел драться с фашистами. </a:t>
            </a:r>
          </a:p>
          <a:p>
            <a:r>
              <a:rPr lang="ru-RU" sz="1400" i="1">
                <a:latin typeface="Times New Roman" pitchFamily="18" charset="0"/>
                <a:cs typeface="Times New Roman" pitchFamily="18" charset="0"/>
              </a:rPr>
              <a:t>Он воевал на Северном фронте, в Карелии, защищал Мурманск. </a:t>
            </a:r>
          </a:p>
          <a:p>
            <a:r>
              <a:rPr lang="ru-RU" sz="1400" i="1">
                <a:latin typeface="Times New Roman" pitchFamily="18" charset="0"/>
                <a:cs typeface="Times New Roman" pitchFamily="18" charset="0"/>
              </a:rPr>
              <a:t>Потом освобождал города Румынии, Венгрии, Австрии. </a:t>
            </a:r>
          </a:p>
          <a:p>
            <a:r>
              <a:rPr lang="ru-RU" sz="1400" i="1">
                <a:latin typeface="Times New Roman" pitchFamily="18" charset="0"/>
                <a:cs typeface="Times New Roman" pitchFamily="18" charset="0"/>
              </a:rPr>
              <a:t>Василий Яковлевич был тяжело ранен в ноги. </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За боевые действия был награждён орденом: «Красной Звезды»</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медалями». За победу над Германией», и в мирное время медалью : </a:t>
            </a:r>
          </a:p>
          <a:p>
            <a:r>
              <a:rPr lang="ru-RU" sz="1400" i="1">
                <a:latin typeface="Times New Roman" pitchFamily="18" charset="0"/>
                <a:cs typeface="Times New Roman" pitchFamily="18" charset="0"/>
              </a:rPr>
              <a:t>«50 лет Вооружённых сил СССР», «20 лет победы в Великой </a:t>
            </a:r>
          </a:p>
          <a:p>
            <a:r>
              <a:rPr lang="ru-RU" sz="1400" i="1">
                <a:latin typeface="Times New Roman" pitchFamily="18" charset="0"/>
                <a:cs typeface="Times New Roman" pitchFamily="18" charset="0"/>
              </a:rPr>
              <a:t>Отечественной войне».</a:t>
            </a:r>
            <a:endParaRPr lang="ru-RU" sz="1400">
              <a:latin typeface="Times New Roman" pitchFamily="18" charset="0"/>
              <a:cs typeface="Times New Roman" pitchFamily="18" charset="0"/>
            </a:endParaRPr>
          </a:p>
          <a:p>
            <a:r>
              <a:rPr lang="ru-RU" sz="2000">
                <a:latin typeface="Times New Roman" pitchFamily="18" charset="0"/>
                <a:cs typeface="Times New Roman" pitchFamily="18" charset="0"/>
              </a:rPr>
              <a:t>7.Бондаренко Андрей Тихонович</a:t>
            </a:r>
            <a:endParaRPr lang="ru-RU" sz="2000"/>
          </a:p>
          <a:p>
            <a:r>
              <a:rPr lang="ru-RU" sz="2000">
                <a:latin typeface="Times New Roman" pitchFamily="18" charset="0"/>
                <a:cs typeface="Times New Roman" pitchFamily="18" charset="0"/>
              </a:rPr>
              <a:t>8.Бочков Иван Иванович</a:t>
            </a:r>
          </a:p>
          <a:p>
            <a:endParaRPr lang="ru-RU">
              <a:latin typeface="Times New Roman" pitchFamily="18" charset="0"/>
              <a:cs typeface="Times New Roman" pitchFamily="18" charset="0"/>
            </a:endParaRPr>
          </a:p>
          <a:p>
            <a:endParaRPr lang="ru-RU"/>
          </a:p>
          <a:p>
            <a:endParaRPr lang="ru-RU"/>
          </a:p>
        </p:txBody>
      </p:sp>
      <p:pic>
        <p:nvPicPr>
          <p:cNvPr id="50179" name="Picture 2" descr="H:\DCIM\108_PANA\P1080839.JPG"/>
          <p:cNvPicPr>
            <a:picLocks noChangeAspect="1" noChangeArrowheads="1"/>
          </p:cNvPicPr>
          <p:nvPr/>
        </p:nvPicPr>
        <p:blipFill>
          <a:blip r:embed="rId2" cstate="print"/>
          <a:srcRect l="5414" r="11478"/>
          <a:stretch>
            <a:fillRect/>
          </a:stretch>
        </p:blipFill>
        <p:spPr bwMode="auto">
          <a:xfrm>
            <a:off x="7020272" y="2420888"/>
            <a:ext cx="1368152" cy="219551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0180" name="Picture 3" descr="H:\DCIM\108_PANA\P1080832.JPG"/>
          <p:cNvPicPr>
            <a:picLocks noChangeAspect="1" noChangeArrowheads="1"/>
          </p:cNvPicPr>
          <p:nvPr/>
        </p:nvPicPr>
        <p:blipFill>
          <a:blip r:embed="rId3" cstate="print">
            <a:lum contrast="-20000"/>
          </a:blip>
          <a:srcRect l="9600" r="8801" b="2646"/>
          <a:stretch>
            <a:fillRect/>
          </a:stretch>
        </p:blipFill>
        <p:spPr bwMode="auto">
          <a:xfrm>
            <a:off x="5220072" y="4247442"/>
            <a:ext cx="1296144" cy="2061878"/>
          </a:xfrm>
          <a:prstGeom prst="snip2DiagRect">
            <a:avLst>
              <a:gd name="adj1" fmla="val 0"/>
              <a:gd name="adj2" fmla="val 16667"/>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0181" name="Рисунок 4" descr="C:\Users\1\Desktop\МАМИНО\Передача эстафеты\Фото для музея\сканирование0041.jpg"/>
          <p:cNvPicPr>
            <a:picLocks noChangeAspect="1" noChangeArrowheads="1"/>
          </p:cNvPicPr>
          <p:nvPr/>
        </p:nvPicPr>
        <p:blipFill>
          <a:blip r:embed="rId4" cstate="print"/>
          <a:srcRect/>
          <a:stretch>
            <a:fillRect/>
          </a:stretch>
        </p:blipFill>
        <p:spPr bwMode="auto">
          <a:xfrm>
            <a:off x="5580112" y="476672"/>
            <a:ext cx="1410494" cy="178593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Box 1"/>
          <p:cNvSpPr txBox="1">
            <a:spLocks noChangeArrowheads="1"/>
          </p:cNvSpPr>
          <p:nvPr/>
        </p:nvSpPr>
        <p:spPr bwMode="auto">
          <a:xfrm>
            <a:off x="571500" y="500063"/>
            <a:ext cx="5749925" cy="5970587"/>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9.Бормотов Леонид Корнилович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10.Бубнов Дмитрий Иванович</a:t>
            </a:r>
            <a:br>
              <a:rPr lang="ru-RU" sz="2000">
                <a:latin typeface="Times New Roman" pitchFamily="18" charset="0"/>
                <a:cs typeface="Times New Roman" pitchFamily="18" charset="0"/>
              </a:rPr>
            </a:br>
            <a:r>
              <a:rPr lang="ru-RU" sz="1400" i="1">
                <a:latin typeface="Times New Roman" pitchFamily="18" charset="0"/>
                <a:cs typeface="Times New Roman" pitchFamily="18" charset="0"/>
              </a:rPr>
              <a:t>Родился 18 мая 1926 года.</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Призван 16 ноября 1943 года в Благовещенск . Воевал в Японской войне. </a:t>
            </a:r>
          </a:p>
          <a:p>
            <a:r>
              <a:rPr lang="ru-RU" sz="1400" i="1">
                <a:latin typeface="Times New Roman" pitchFamily="18" charset="0"/>
                <a:cs typeface="Times New Roman" pitchFamily="18" charset="0"/>
              </a:rPr>
              <a:t>Дошел от Благовещенска до Карбина. </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Награжден орденом «Великой Отечественной войны». </a:t>
            </a:r>
          </a:p>
          <a:p>
            <a:r>
              <a:rPr lang="ru-RU" sz="1400" i="1">
                <a:latin typeface="Times New Roman" pitchFamily="18" charset="0"/>
                <a:cs typeface="Times New Roman" pitchFamily="18" charset="0"/>
              </a:rPr>
              <a:t>Медалью «За победу над Японией».</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Демобилизовался в 1950 году.  Вернулся в родную деревню и </a:t>
            </a:r>
          </a:p>
          <a:p>
            <a:r>
              <a:rPr lang="ru-RU" sz="1400" i="1">
                <a:latin typeface="Times New Roman" pitchFamily="18" charset="0"/>
                <a:cs typeface="Times New Roman" pitchFamily="18" charset="0"/>
              </a:rPr>
              <a:t>стал работать в М.Т.С.-  токарем.</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Выучился на водителя и стал работать водителем. </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Умер 12 апреля 1981 года.</a:t>
            </a:r>
          </a:p>
          <a:p>
            <a:r>
              <a:rPr lang="ru-RU" sz="2000">
                <a:latin typeface="Times New Roman" pitchFamily="18" charset="0"/>
                <a:cs typeface="Times New Roman" pitchFamily="18" charset="0"/>
              </a:rPr>
              <a:t> </a:t>
            </a:r>
          </a:p>
          <a:p>
            <a:r>
              <a:rPr lang="ru-RU" sz="2000">
                <a:latin typeface="Times New Roman" pitchFamily="18" charset="0"/>
                <a:cs typeface="Times New Roman" pitchFamily="18" charset="0"/>
              </a:rPr>
              <a:t>11.Бубнов Николай Иванович</a:t>
            </a:r>
          </a:p>
          <a:p>
            <a:r>
              <a:rPr lang="ru-RU" sz="1400" i="1">
                <a:latin typeface="Times New Roman" pitchFamily="18" charset="0"/>
                <a:cs typeface="Times New Roman" pitchFamily="18" charset="0"/>
              </a:rPr>
              <a:t>Николай Иванович Бубнов родился в 1923 году. Когда началась </a:t>
            </a:r>
          </a:p>
          <a:p>
            <a:r>
              <a:rPr lang="ru-RU" sz="1400" i="1">
                <a:latin typeface="Times New Roman" pitchFamily="18" charset="0"/>
                <a:cs typeface="Times New Roman" pitchFamily="18" charset="0"/>
              </a:rPr>
              <a:t>Великая Отечественная война, ему еще не исполнилось 18 лет.</a:t>
            </a:r>
          </a:p>
          <a:p>
            <a:r>
              <a:rPr lang="ru-RU" sz="1400" i="1">
                <a:latin typeface="Times New Roman" pitchFamily="18" charset="0"/>
                <a:cs typeface="Times New Roman" pitchFamily="18" charset="0"/>
              </a:rPr>
              <a:t>В 1941 году пошел добровольцем на фронт.</a:t>
            </a:r>
          </a:p>
          <a:p>
            <a:r>
              <a:rPr lang="ru-RU" sz="1400" i="1">
                <a:latin typeface="Times New Roman" pitchFamily="18" charset="0"/>
                <a:cs typeface="Times New Roman" pitchFamily="18" charset="0"/>
              </a:rPr>
              <a:t>В 1942 году попал в плен, был перевезен в Австрию.</a:t>
            </a:r>
          </a:p>
          <a:p>
            <a:r>
              <a:rPr lang="ru-RU" sz="1400" i="1">
                <a:latin typeface="Times New Roman" pitchFamily="18" charset="0"/>
                <a:cs typeface="Times New Roman" pitchFamily="18" charset="0"/>
              </a:rPr>
              <a:t>Был освобожден английскими солдатами. После лечения в госпитале</a:t>
            </a:r>
          </a:p>
          <a:p>
            <a:r>
              <a:rPr lang="ru-RU" sz="1400" i="1">
                <a:latin typeface="Times New Roman" pitchFamily="18" charset="0"/>
                <a:cs typeface="Times New Roman" pitchFamily="18" charset="0"/>
              </a:rPr>
              <a:t>Продолжал служить в Советской армии.</a:t>
            </a:r>
          </a:p>
          <a:p>
            <a:r>
              <a:rPr lang="ru-RU" sz="1400" i="1">
                <a:latin typeface="Times New Roman" pitchFamily="18" charset="0"/>
                <a:cs typeface="Times New Roman" pitchFamily="18" charset="0"/>
              </a:rPr>
              <a:t> </a:t>
            </a:r>
            <a:r>
              <a:rPr lang="ru-RU" sz="2000">
                <a:latin typeface="Times New Roman" pitchFamily="18" charset="0"/>
                <a:cs typeface="Times New Roman" pitchFamily="18" charset="0"/>
              </a:rPr>
              <a:t>12.Булаев Александр Иванович</a:t>
            </a:r>
          </a:p>
          <a:p>
            <a:endParaRPr lang="ru-RU"/>
          </a:p>
        </p:txBody>
      </p:sp>
      <p:pic>
        <p:nvPicPr>
          <p:cNvPr id="51203" name="Picture 2" descr="H:\DCIM\108_PANA\P1080801.JPG"/>
          <p:cNvPicPr>
            <a:picLocks noChangeAspect="1" noChangeArrowheads="1"/>
          </p:cNvPicPr>
          <p:nvPr/>
        </p:nvPicPr>
        <p:blipFill>
          <a:blip r:embed="rId2" cstate="print"/>
          <a:srcRect l="5588" r="6381"/>
          <a:stretch>
            <a:fillRect/>
          </a:stretch>
        </p:blipFill>
        <p:spPr bwMode="auto">
          <a:xfrm>
            <a:off x="6156176" y="260648"/>
            <a:ext cx="1368152" cy="207168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1204" name="Picture 3" descr="H:\DCIM\108_PANA\P1080831.JPG"/>
          <p:cNvPicPr>
            <a:picLocks noChangeAspect="1" noChangeArrowheads="1"/>
          </p:cNvPicPr>
          <p:nvPr/>
        </p:nvPicPr>
        <p:blipFill>
          <a:blip r:embed="rId3" cstate="print"/>
          <a:srcRect l="10589" t="4028" r="7812" b="5973"/>
          <a:stretch>
            <a:fillRect/>
          </a:stretch>
        </p:blipFill>
        <p:spPr bwMode="auto">
          <a:xfrm>
            <a:off x="6228184" y="4581128"/>
            <a:ext cx="1440160" cy="2117882"/>
          </a:xfrm>
          <a:prstGeom prst="snip2DiagRect">
            <a:avLst>
              <a:gd name="adj1" fmla="val 0"/>
              <a:gd name="adj2" fmla="val 16667"/>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1205" name="Picture 4" descr="H:\DCIM\108_PANA\P1080875.JPG"/>
          <p:cNvPicPr>
            <a:picLocks noChangeAspect="1" noChangeArrowheads="1"/>
          </p:cNvPicPr>
          <p:nvPr/>
        </p:nvPicPr>
        <p:blipFill>
          <a:blip r:embed="rId4" cstate="print"/>
          <a:srcRect l="6078" r="8243"/>
          <a:stretch>
            <a:fillRect/>
          </a:stretch>
        </p:blipFill>
        <p:spPr bwMode="auto">
          <a:xfrm>
            <a:off x="7452320" y="2420888"/>
            <a:ext cx="1368152" cy="212911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Box 1"/>
          <p:cNvSpPr txBox="1">
            <a:spLocks noChangeArrowheads="1"/>
          </p:cNvSpPr>
          <p:nvPr/>
        </p:nvSpPr>
        <p:spPr bwMode="auto">
          <a:xfrm>
            <a:off x="1000125" y="428625"/>
            <a:ext cx="3495675" cy="5294313"/>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13.Буткеев Иван  Петрович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14.Ванисов Андрей Савич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15.Ванисов Максим Савич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16.Вараксин Петр Васильевич</a:t>
            </a:r>
          </a:p>
          <a:p>
            <a:endParaRPr lang="ru-RU"/>
          </a:p>
        </p:txBody>
      </p:sp>
      <p:pic>
        <p:nvPicPr>
          <p:cNvPr id="52227" name="Picture 2" descr="H:\DCIM\108_PANA\P1080851.JPG"/>
          <p:cNvPicPr>
            <a:picLocks noChangeAspect="1" noChangeArrowheads="1"/>
          </p:cNvPicPr>
          <p:nvPr/>
        </p:nvPicPr>
        <p:blipFill>
          <a:blip r:embed="rId2" cstate="print"/>
          <a:srcRect l="8163" r="8330"/>
          <a:stretch>
            <a:fillRect/>
          </a:stretch>
        </p:blipFill>
        <p:spPr bwMode="auto">
          <a:xfrm>
            <a:off x="6084168" y="620688"/>
            <a:ext cx="1584176" cy="252888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2228" name="Picture 3" descr="H:\DCIM\108_PANA\P1080887.JPG"/>
          <p:cNvPicPr>
            <a:picLocks noChangeAspect="1" noChangeArrowheads="1"/>
          </p:cNvPicPr>
          <p:nvPr/>
        </p:nvPicPr>
        <p:blipFill>
          <a:blip r:embed="rId3" cstate="print"/>
          <a:srcRect l="4727" r="8991"/>
          <a:stretch>
            <a:fillRect/>
          </a:stretch>
        </p:blipFill>
        <p:spPr bwMode="auto">
          <a:xfrm>
            <a:off x="6084168" y="3789040"/>
            <a:ext cx="1584176" cy="244973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Box 1"/>
          <p:cNvSpPr txBox="1">
            <a:spLocks noChangeArrowheads="1"/>
          </p:cNvSpPr>
          <p:nvPr/>
        </p:nvSpPr>
        <p:spPr bwMode="auto">
          <a:xfrm>
            <a:off x="428625" y="928688"/>
            <a:ext cx="6786563" cy="5016500"/>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17.Ведерников Василий Иванович </a:t>
            </a:r>
          </a:p>
          <a:p>
            <a:r>
              <a:rPr lang="ru-RU" sz="1400">
                <a:latin typeface="Times New Roman" pitchFamily="18" charset="0"/>
                <a:cs typeface="Times New Roman" pitchFamily="18" charset="0"/>
              </a:rPr>
              <a:t>(15 01 1924г.р.  Умер  07. 01. 2009) </a:t>
            </a:r>
          </a:p>
          <a:p>
            <a:r>
              <a:rPr lang="ru-RU" sz="1400" i="1">
                <a:latin typeface="Times New Roman" pitchFamily="18" charset="0"/>
                <a:cs typeface="Times New Roman" pitchFamily="18" charset="0"/>
              </a:rPr>
              <a:t>Призван в 1942 г. В 1943 году закончил в Кирове Ускоренное военное </a:t>
            </a:r>
          </a:p>
          <a:p>
            <a:r>
              <a:rPr lang="ru-RU" sz="1400" i="1">
                <a:latin typeface="Times New Roman" pitchFamily="18" charset="0"/>
                <a:cs typeface="Times New Roman" pitchFamily="18" charset="0"/>
              </a:rPr>
              <a:t>пехотное училище.  Принимал участие на Северо-западном фронте</a:t>
            </a:r>
          </a:p>
          <a:p>
            <a:r>
              <a:rPr lang="ru-RU" sz="1400" i="1">
                <a:latin typeface="Times New Roman" pitchFamily="18" charset="0"/>
                <a:cs typeface="Times New Roman" pitchFamily="18" charset="0"/>
              </a:rPr>
              <a:t> под Старой Руссой в составе 68 Армии 1 воздушной десантной </a:t>
            </a:r>
          </a:p>
          <a:p>
            <a:r>
              <a:rPr lang="ru-RU" sz="1400" i="1">
                <a:latin typeface="Times New Roman" pitchFamily="18" charset="0"/>
                <a:cs typeface="Times New Roman" pitchFamily="18" charset="0"/>
              </a:rPr>
              <a:t>стрелковой гвардейской дивизии- командир пулемётного взвода. </a:t>
            </a:r>
          </a:p>
          <a:p>
            <a:r>
              <a:rPr lang="ru-RU" sz="1400" i="1">
                <a:latin typeface="Times New Roman" pitchFamily="18" charset="0"/>
                <a:cs typeface="Times New Roman" pitchFamily="18" charset="0"/>
              </a:rPr>
              <a:t>Был ранен, лежал в госпитале в Ярославле.Вернулся в 1943 по ранению, </a:t>
            </a:r>
          </a:p>
          <a:p>
            <a:r>
              <a:rPr lang="ru-RU" sz="1400" i="1">
                <a:latin typeface="Times New Roman" pitchFamily="18" charset="0"/>
                <a:cs typeface="Times New Roman" pitchFamily="18" charset="0"/>
              </a:rPr>
              <a:t>учился в партийной школе, После учёбы работал председателем колхоза ,</a:t>
            </a:r>
          </a:p>
          <a:p>
            <a:r>
              <a:rPr lang="ru-RU" sz="1400" i="1">
                <a:latin typeface="Times New Roman" pitchFamily="18" charset="0"/>
                <a:cs typeface="Times New Roman" pitchFamily="18" charset="0"/>
              </a:rPr>
              <a:t>затем был  председателем  сельского совета, </a:t>
            </a:r>
          </a:p>
          <a:p>
            <a:r>
              <a:rPr lang="ru-RU" sz="1400" i="1">
                <a:latin typeface="Times New Roman" pitchFamily="18" charset="0"/>
                <a:cs typeface="Times New Roman" pitchFamily="18" charset="0"/>
              </a:rPr>
              <a:t>работал военруком в школе.</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18.Владимиров Константин Федорович </a:t>
            </a:r>
            <a:r>
              <a:rPr lang="ru-RU" sz="1400">
                <a:latin typeface="Times New Roman" pitchFamily="18" charset="0"/>
                <a:cs typeface="Times New Roman" pitchFamily="18" charset="0"/>
              </a:rPr>
              <a:t>(1915 г.р.)</a:t>
            </a:r>
            <a:r>
              <a:rPr lang="ru-RU" sz="2000">
                <a:latin typeface="Times New Roman" pitchFamily="18" charset="0"/>
                <a:cs typeface="Times New Roman" pitchFamily="18" charset="0"/>
              </a:rPr>
              <a:t/>
            </a:r>
            <a:br>
              <a:rPr lang="ru-RU" sz="2000">
                <a:latin typeface="Times New Roman" pitchFamily="18" charset="0"/>
                <a:cs typeface="Times New Roman" pitchFamily="18" charset="0"/>
              </a:rPr>
            </a:br>
            <a:r>
              <a:rPr lang="ru-RU" sz="1400" i="1">
                <a:latin typeface="Times New Roman" pitchFamily="18" charset="0"/>
                <a:cs typeface="Times New Roman" pitchFamily="18" charset="0"/>
              </a:rPr>
              <a:t>В 1941 году он ушел из родного села бороться с врагом. </a:t>
            </a:r>
          </a:p>
          <a:p>
            <a:r>
              <a:rPr lang="ru-RU" sz="1400" i="1">
                <a:latin typeface="Times New Roman" pitchFamily="18" charset="0"/>
                <a:cs typeface="Times New Roman" pitchFamily="18" charset="0"/>
              </a:rPr>
              <a:t>Воевал на западном фронте 156-й части пехоты. </a:t>
            </a:r>
          </a:p>
          <a:p>
            <a:r>
              <a:rPr lang="ru-RU" sz="1400" i="1">
                <a:latin typeface="Times New Roman" pitchFamily="18" charset="0"/>
                <a:cs typeface="Times New Roman" pitchFamily="18" charset="0"/>
              </a:rPr>
              <a:t>В жестокой схватке за город Ярославль и город Тулу, где  </a:t>
            </a:r>
          </a:p>
          <a:p>
            <a:r>
              <a:rPr lang="ru-RU" sz="1400" i="1">
                <a:latin typeface="Times New Roman" pitchFamily="18" charset="0"/>
                <a:cs typeface="Times New Roman" pitchFamily="18" charset="0"/>
              </a:rPr>
              <a:t>Константин Федорович был ранен в ногу. Лечился в Тульском госпитале. Он награжден медаль. «За Отвагу».</a:t>
            </a:r>
          </a:p>
          <a:p>
            <a:r>
              <a:rPr lang="ru-RU" sz="2000">
                <a:latin typeface="Times New Roman" pitchFamily="18" charset="0"/>
                <a:cs typeface="Times New Roman" pitchFamily="18" charset="0"/>
              </a:rPr>
              <a:t> </a:t>
            </a:r>
          </a:p>
          <a:p>
            <a:r>
              <a:rPr lang="ru-RU" sz="2000">
                <a:latin typeface="Times New Roman" pitchFamily="18" charset="0"/>
                <a:cs typeface="Times New Roman" pitchFamily="18" charset="0"/>
              </a:rPr>
              <a:t>19.Воробьев Андрей Павлович</a:t>
            </a:r>
          </a:p>
          <a:p>
            <a:endParaRPr lang="ru-RU"/>
          </a:p>
        </p:txBody>
      </p:sp>
      <p:pic>
        <p:nvPicPr>
          <p:cNvPr id="53251" name="Picture 2" descr="H:\DCIM\108_PANA\P1080806.JPG"/>
          <p:cNvPicPr>
            <a:picLocks noChangeAspect="1" noChangeArrowheads="1"/>
          </p:cNvPicPr>
          <p:nvPr/>
        </p:nvPicPr>
        <p:blipFill>
          <a:blip r:embed="rId2" cstate="print"/>
          <a:srcRect l="5364" r="3451"/>
          <a:stretch>
            <a:fillRect/>
          </a:stretch>
        </p:blipFill>
        <p:spPr bwMode="auto">
          <a:xfrm>
            <a:off x="7524328" y="2708920"/>
            <a:ext cx="1224136" cy="180975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3252" name="Picture 3" descr="H:\DCIM\108_PANA\P1080811.JPG"/>
          <p:cNvPicPr>
            <a:picLocks noChangeAspect="1" noChangeArrowheads="1"/>
          </p:cNvPicPr>
          <p:nvPr/>
        </p:nvPicPr>
        <p:blipFill>
          <a:blip r:embed="rId3" cstate="print"/>
          <a:srcRect l="6398" r="8719"/>
          <a:stretch>
            <a:fillRect/>
          </a:stretch>
        </p:blipFill>
        <p:spPr bwMode="auto">
          <a:xfrm>
            <a:off x="6516216" y="714375"/>
            <a:ext cx="1152128" cy="180975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3253" name="Picture 4" descr="H:\DCIM\108_PANA\P1080889.JPG"/>
          <p:cNvPicPr>
            <a:picLocks noChangeAspect="1" noChangeArrowheads="1"/>
          </p:cNvPicPr>
          <p:nvPr/>
        </p:nvPicPr>
        <p:blipFill>
          <a:blip r:embed="rId4" cstate="print"/>
          <a:srcRect l="12353" r="9248"/>
          <a:stretch>
            <a:fillRect/>
          </a:stretch>
        </p:blipFill>
        <p:spPr bwMode="auto">
          <a:xfrm>
            <a:off x="6588224" y="4581127"/>
            <a:ext cx="1152128" cy="195942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Box 1"/>
          <p:cNvSpPr txBox="1">
            <a:spLocks noChangeArrowheads="1"/>
          </p:cNvSpPr>
          <p:nvPr/>
        </p:nvSpPr>
        <p:spPr bwMode="auto">
          <a:xfrm>
            <a:off x="928688" y="928688"/>
            <a:ext cx="3697287" cy="6370637"/>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20.Воронько Николай Иванович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21.Гладков Алексей Федорович </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22.Гладков Роман Федорович</a:t>
            </a:r>
          </a:p>
          <a:p>
            <a:endParaRPr lang="ru-RU"/>
          </a:p>
          <a:p>
            <a:endParaRPr lang="ru-RU"/>
          </a:p>
          <a:p>
            <a:endParaRPr lang="ru-RU"/>
          </a:p>
          <a:p>
            <a:endParaRPr lang="ru-RU"/>
          </a:p>
          <a:p>
            <a:endParaRPr lang="ru-RU"/>
          </a:p>
          <a:p>
            <a:endParaRPr lang="ru-RU"/>
          </a:p>
        </p:txBody>
      </p:sp>
      <p:pic>
        <p:nvPicPr>
          <p:cNvPr id="54275" name="Picture 2" descr="H:\DCIM\108_PANA\P1080805.JPG"/>
          <p:cNvPicPr>
            <a:picLocks noChangeAspect="1" noChangeArrowheads="1"/>
          </p:cNvPicPr>
          <p:nvPr/>
        </p:nvPicPr>
        <p:blipFill>
          <a:blip r:embed="rId2" cstate="print"/>
          <a:srcRect l="6020" r="9097"/>
          <a:stretch>
            <a:fillRect/>
          </a:stretch>
        </p:blipFill>
        <p:spPr bwMode="auto">
          <a:xfrm>
            <a:off x="5220072" y="2276871"/>
            <a:ext cx="1224136" cy="192285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4276" name="Picture 3" descr="H:\DCIM\108_PANA\P1080822.JPG"/>
          <p:cNvPicPr>
            <a:picLocks noChangeAspect="1" noChangeArrowheads="1"/>
          </p:cNvPicPr>
          <p:nvPr/>
        </p:nvPicPr>
        <p:blipFill>
          <a:blip r:embed="rId3" cstate="print"/>
          <a:srcRect l="6020" r="9097" b="5831"/>
          <a:stretch>
            <a:fillRect/>
          </a:stretch>
        </p:blipFill>
        <p:spPr bwMode="auto">
          <a:xfrm>
            <a:off x="6012160" y="332656"/>
            <a:ext cx="1224136" cy="181074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4277" name="Picture 4" descr="H:\DCIM\108_PANA\P1080829.JPG"/>
          <p:cNvPicPr>
            <a:picLocks noChangeAspect="1" noChangeArrowheads="1"/>
          </p:cNvPicPr>
          <p:nvPr/>
        </p:nvPicPr>
        <p:blipFill>
          <a:blip r:embed="rId4" cstate="print"/>
          <a:srcRect l="6020" r="9097"/>
          <a:stretch>
            <a:fillRect/>
          </a:stretch>
        </p:blipFill>
        <p:spPr bwMode="auto">
          <a:xfrm>
            <a:off x="6084168" y="4365104"/>
            <a:ext cx="1224136" cy="192285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1"/>
          <p:cNvSpPr txBox="1">
            <a:spLocks noChangeArrowheads="1"/>
          </p:cNvSpPr>
          <p:nvPr/>
        </p:nvSpPr>
        <p:spPr bwMode="auto">
          <a:xfrm>
            <a:off x="1143000" y="857250"/>
            <a:ext cx="4352925" cy="5294313"/>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23.Гладун Александр Федорович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24.Гребешев Н.А.</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25.Григорьев Александр Григорьевич </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26.Грищенко Илья Анисимович</a:t>
            </a:r>
          </a:p>
          <a:p>
            <a:endParaRPr lang="ru-RU"/>
          </a:p>
        </p:txBody>
      </p:sp>
      <p:pic>
        <p:nvPicPr>
          <p:cNvPr id="55299" name="Picture 3" descr="H:\DCIM\108_PANA\P1080843.JPG"/>
          <p:cNvPicPr>
            <a:picLocks noChangeAspect="1" noChangeArrowheads="1"/>
          </p:cNvPicPr>
          <p:nvPr/>
        </p:nvPicPr>
        <p:blipFill>
          <a:blip r:embed="rId2" cstate="print"/>
          <a:srcRect r="11516"/>
          <a:stretch>
            <a:fillRect/>
          </a:stretch>
        </p:blipFill>
        <p:spPr bwMode="auto">
          <a:xfrm>
            <a:off x="5940152" y="4022183"/>
            <a:ext cx="1512168" cy="227799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5300" name="Picture 4" descr="C:\Users\Администратор\Desktop\Музей\Крафт А.А\Музей\Учителя -участники войны\Гладун Александр Федорович.jpg"/>
          <p:cNvPicPr>
            <a:picLocks noChangeAspect="1" noChangeArrowheads="1"/>
          </p:cNvPicPr>
          <p:nvPr/>
        </p:nvPicPr>
        <p:blipFill>
          <a:blip r:embed="rId3" cstate="print">
            <a:lum bright="10000"/>
          </a:blip>
          <a:srcRect/>
          <a:stretch>
            <a:fillRect/>
          </a:stretch>
        </p:blipFill>
        <p:spPr bwMode="auto">
          <a:xfrm>
            <a:off x="5929313" y="428625"/>
            <a:ext cx="1500187" cy="215423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Box 1"/>
          <p:cNvSpPr txBox="1">
            <a:spLocks noChangeArrowheads="1"/>
          </p:cNvSpPr>
          <p:nvPr/>
        </p:nvSpPr>
        <p:spPr bwMode="auto">
          <a:xfrm>
            <a:off x="1000125" y="857250"/>
            <a:ext cx="5224463" cy="5048250"/>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27.Грищенко Яков Тимофеевич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28.Горбачев Яков Корнеевич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29.Горбачева Мария Ивановна </a:t>
            </a:r>
            <a:r>
              <a:rPr lang="ru-RU" sz="1400">
                <a:latin typeface="Times New Roman" pitchFamily="18" charset="0"/>
                <a:cs typeface="Times New Roman" pitchFamily="18" charset="0"/>
              </a:rPr>
              <a:t>(1919)</a:t>
            </a:r>
          </a:p>
          <a:p>
            <a:r>
              <a:rPr lang="ru-RU" sz="1400" i="1">
                <a:latin typeface="Times New Roman" pitchFamily="18" charset="0"/>
                <a:cs typeface="Times New Roman" pitchFamily="18" charset="0"/>
              </a:rPr>
              <a:t>В 1942 году была призвана в ряды Красной Армии. </a:t>
            </a:r>
          </a:p>
          <a:p>
            <a:r>
              <a:rPr lang="ru-RU" sz="1400" i="1">
                <a:latin typeface="Times New Roman" pitchFamily="18" charset="0"/>
                <a:cs typeface="Times New Roman" pitchFamily="18" charset="0"/>
              </a:rPr>
              <a:t>Была направлена В школу младших командиров, по окончании </a:t>
            </a:r>
          </a:p>
          <a:p>
            <a:r>
              <a:rPr lang="ru-RU" sz="1400" i="1">
                <a:latin typeface="Times New Roman" pitchFamily="18" charset="0"/>
                <a:cs typeface="Times New Roman" pitchFamily="18" charset="0"/>
              </a:rPr>
              <a:t>школы было присвоено звание младшего сержанта. </a:t>
            </a:r>
          </a:p>
          <a:p>
            <a:r>
              <a:rPr lang="ru-RU" sz="1400" i="1">
                <a:latin typeface="Times New Roman" pitchFamily="18" charset="0"/>
                <a:cs typeface="Times New Roman" pitchFamily="18" charset="0"/>
              </a:rPr>
              <a:t>Была направлена в авиачасть 21-ой армии Восточного фронта </a:t>
            </a:r>
          </a:p>
          <a:p>
            <a:r>
              <a:rPr lang="ru-RU" sz="1400" i="1">
                <a:latin typeface="Times New Roman" pitchFamily="18" charset="0"/>
                <a:cs typeface="Times New Roman" pitchFamily="18" charset="0"/>
              </a:rPr>
              <a:t>и находилась там до конца осени 1944 года. Оттуда отправили </a:t>
            </a:r>
          </a:p>
          <a:p>
            <a:r>
              <a:rPr lang="ru-RU" sz="1400" i="1">
                <a:latin typeface="Times New Roman" pitchFamily="18" charset="0"/>
                <a:cs typeface="Times New Roman" pitchFamily="18" charset="0"/>
              </a:rPr>
              <a:t>в Корею, в тыл к Японцам, где их полк выполнял спецзадание.</a:t>
            </a:r>
          </a:p>
          <a:p>
            <a:r>
              <a:rPr lang="ru-RU" sz="1400" i="1">
                <a:latin typeface="Times New Roman" pitchFamily="18" charset="0"/>
                <a:cs typeface="Times New Roman" pitchFamily="18" charset="0"/>
              </a:rPr>
              <a:t>По окончании войны возвратилась на Родину в звании сержанта.</a:t>
            </a:r>
          </a:p>
          <a:p>
            <a:endParaRPr lang="ru-RU" sz="1400" i="1">
              <a:latin typeface="Times New Roman" pitchFamily="18" charset="0"/>
              <a:cs typeface="Times New Roman" pitchFamily="18" charset="0"/>
            </a:endParaRPr>
          </a:p>
          <a:p>
            <a:r>
              <a:rPr lang="ru-RU" sz="2000">
                <a:latin typeface="Times New Roman" pitchFamily="18" charset="0"/>
                <a:cs typeface="Times New Roman" pitchFamily="18" charset="0"/>
              </a:rPr>
              <a:t>30.Гурин Иван Кузьмич</a:t>
            </a:r>
          </a:p>
          <a:p>
            <a:endParaRPr lang="ru-RU" sz="1400" i="1">
              <a:latin typeface="Times New Roman" pitchFamily="18" charset="0"/>
              <a:cs typeface="Times New Roman" pitchFamily="18" charset="0"/>
            </a:endParaRPr>
          </a:p>
          <a:p>
            <a:endParaRPr lang="ru-RU"/>
          </a:p>
        </p:txBody>
      </p:sp>
      <p:pic>
        <p:nvPicPr>
          <p:cNvPr id="56323" name="Picture 2" descr="H:\DCIM\108_PANA\P1080871.JPG"/>
          <p:cNvPicPr>
            <a:picLocks noChangeAspect="1" noChangeArrowheads="1"/>
          </p:cNvPicPr>
          <p:nvPr/>
        </p:nvPicPr>
        <p:blipFill>
          <a:blip r:embed="rId2" cstate="print"/>
          <a:srcRect l="9842" r="9559"/>
          <a:stretch>
            <a:fillRect/>
          </a:stretch>
        </p:blipFill>
        <p:spPr bwMode="auto">
          <a:xfrm>
            <a:off x="5580112" y="548680"/>
            <a:ext cx="1512168" cy="250031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Box 1"/>
          <p:cNvSpPr txBox="1">
            <a:spLocks noChangeArrowheads="1"/>
          </p:cNvSpPr>
          <p:nvPr/>
        </p:nvSpPr>
        <p:spPr bwMode="auto">
          <a:xfrm>
            <a:off x="1000125" y="1000125"/>
            <a:ext cx="3751263" cy="5294313"/>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31.Данекин Степан Васильевич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32.Денисов Степан Иванович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33.Дорохов Семён Григорьевич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34.Дремов Николай Кириллович</a:t>
            </a:r>
          </a:p>
          <a:p>
            <a:endParaRPr lang="ru-RU"/>
          </a:p>
        </p:txBody>
      </p:sp>
      <p:pic>
        <p:nvPicPr>
          <p:cNvPr id="57347" name="Picture 2" descr="H:\DCIM\108_PANA\P1080795.JPG"/>
          <p:cNvPicPr>
            <a:picLocks noChangeAspect="1" noChangeArrowheads="1"/>
          </p:cNvPicPr>
          <p:nvPr/>
        </p:nvPicPr>
        <p:blipFill>
          <a:blip r:embed="rId2" cstate="print"/>
          <a:srcRect l="10398" r="8003" b="3457"/>
          <a:stretch>
            <a:fillRect/>
          </a:stretch>
        </p:blipFill>
        <p:spPr bwMode="auto">
          <a:xfrm>
            <a:off x="5364088" y="1484784"/>
            <a:ext cx="1440160" cy="227187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7348" name="Picture 3" descr="H:\DCIM\108_PANA\P1080815.JPG"/>
          <p:cNvPicPr>
            <a:picLocks noChangeAspect="1" noChangeArrowheads="1"/>
          </p:cNvPicPr>
          <p:nvPr/>
        </p:nvPicPr>
        <p:blipFill>
          <a:blip r:embed="rId3" cstate="print"/>
          <a:srcRect l="5726" r="10821"/>
          <a:stretch>
            <a:fillRect/>
          </a:stretch>
        </p:blipFill>
        <p:spPr bwMode="auto">
          <a:xfrm>
            <a:off x="5436096" y="4033940"/>
            <a:ext cx="1440160" cy="2302807"/>
          </a:xfrm>
          <a:prstGeom prst="snip2DiagRect">
            <a:avLst>
              <a:gd name="adj1" fmla="val 0"/>
              <a:gd name="adj2" fmla="val 16667"/>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Box 1"/>
          <p:cNvSpPr txBox="1">
            <a:spLocks noChangeArrowheads="1"/>
          </p:cNvSpPr>
          <p:nvPr/>
        </p:nvSpPr>
        <p:spPr bwMode="auto">
          <a:xfrm>
            <a:off x="928688" y="714375"/>
            <a:ext cx="3759200" cy="5908675"/>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35.Дугинов Дмитрий Андреевич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36.Дугинов Илья Андреевич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37.Еремин Николай Ильич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38.Еремин Яков Андреевич</a:t>
            </a:r>
          </a:p>
          <a:p>
            <a:endParaRPr lang="ru-RU"/>
          </a:p>
        </p:txBody>
      </p:sp>
      <p:pic>
        <p:nvPicPr>
          <p:cNvPr id="58371" name="Picture 2" descr="H:\DCIM\108_PANA\P1080855.JPG"/>
          <p:cNvPicPr>
            <a:picLocks noChangeAspect="1" noChangeArrowheads="1"/>
          </p:cNvPicPr>
          <p:nvPr/>
        </p:nvPicPr>
        <p:blipFill>
          <a:blip r:embed="rId2" cstate="print"/>
          <a:srcRect l="4800" r="8801"/>
          <a:stretch>
            <a:fillRect/>
          </a:stretch>
        </p:blipFill>
        <p:spPr bwMode="auto">
          <a:xfrm>
            <a:off x="5436096" y="1124744"/>
            <a:ext cx="1440160" cy="2222500"/>
          </a:xfrm>
          <a:prstGeom prst="snip2DiagRect">
            <a:avLst>
              <a:gd name="adj1" fmla="val 0"/>
              <a:gd name="adj2" fmla="val 16667"/>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8372" name="Picture 3" descr="H:\DCIM\108_PANA\P1080882.JPG"/>
          <p:cNvPicPr>
            <a:picLocks noChangeAspect="1" noChangeArrowheads="1"/>
          </p:cNvPicPr>
          <p:nvPr/>
        </p:nvPicPr>
        <p:blipFill>
          <a:blip r:embed="rId3" cstate="print"/>
          <a:srcRect l="10398" r="3203"/>
          <a:stretch>
            <a:fillRect/>
          </a:stretch>
        </p:blipFill>
        <p:spPr bwMode="auto">
          <a:xfrm>
            <a:off x="5436096" y="3861048"/>
            <a:ext cx="1440160" cy="22225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Box 1"/>
          <p:cNvSpPr txBox="1">
            <a:spLocks noChangeArrowheads="1"/>
          </p:cNvSpPr>
          <p:nvPr/>
        </p:nvSpPr>
        <p:spPr bwMode="auto">
          <a:xfrm>
            <a:off x="214313" y="0"/>
            <a:ext cx="5191125" cy="8618538"/>
          </a:xfrm>
          <a:prstGeom prst="rect">
            <a:avLst/>
          </a:prstGeom>
          <a:noFill/>
          <a:ln w="9525">
            <a:noFill/>
            <a:miter lim="800000"/>
            <a:headEnd/>
            <a:tailEnd/>
          </a:ln>
        </p:spPr>
        <p:txBody>
          <a:bodyPr wrap="none">
            <a:spAutoFit/>
          </a:bodyPr>
          <a:lstStyle/>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39.Емельянов Василий Павлович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40.Еркаев Григорий Иванович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41.Ермолаев Григорий Алексеевич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42.Жнец Петр Сергеевич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43.Замышляев Яков Кузьмич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44.Замышляев Василий Николаевич</a:t>
            </a:r>
          </a:p>
          <a:p>
            <a:r>
              <a:rPr lang="ru-RU" sz="1400" i="1">
                <a:latin typeface="Times New Roman" pitchFamily="18" charset="0"/>
                <a:cs typeface="Times New Roman" pitchFamily="18" charset="0"/>
              </a:rPr>
              <a:t>(1912 г. - 1981 г. )</a:t>
            </a:r>
          </a:p>
          <a:p>
            <a:r>
              <a:rPr lang="ru-RU" sz="1400" i="1">
                <a:latin typeface="Times New Roman" pitchFamily="18" charset="0"/>
                <a:cs typeface="Times New Roman" pitchFamily="18" charset="0"/>
              </a:rPr>
              <a:t>До войны закончил педагогическое училище, </a:t>
            </a:r>
          </a:p>
          <a:p>
            <a:r>
              <a:rPr lang="ru-RU" sz="1400" i="1">
                <a:latin typeface="Times New Roman" pitchFamily="18" charset="0"/>
                <a:cs typeface="Times New Roman" pitchFamily="18" charset="0"/>
              </a:rPr>
              <a:t>работал учителем. Участник ВОВ, служил в секретных войсках </a:t>
            </a:r>
          </a:p>
          <a:p>
            <a:r>
              <a:rPr lang="ru-RU" sz="1400" i="1">
                <a:latin typeface="Times New Roman" pitchFamily="18" charset="0"/>
                <a:cs typeface="Times New Roman" pitchFamily="18" charset="0"/>
              </a:rPr>
              <a:t>был ранен. После войны работал бухгалтером.</a:t>
            </a:r>
          </a:p>
          <a:p>
            <a:r>
              <a:rPr lang="ru-RU"/>
              <a:t>        </a:t>
            </a:r>
          </a:p>
          <a:p>
            <a:r>
              <a:rPr lang="ru-RU"/>
              <a:t> </a:t>
            </a:r>
          </a:p>
          <a:p>
            <a:r>
              <a:rPr lang="ru-RU" b="1" i="1"/>
              <a:t> </a:t>
            </a:r>
            <a:endParaRPr lang="ru-RU"/>
          </a:p>
          <a:p>
            <a:r>
              <a:rPr lang="ru-RU" b="1" i="1"/>
              <a:t> </a:t>
            </a:r>
            <a:endParaRPr lang="ru-RU"/>
          </a:p>
          <a:p>
            <a:endParaRPr lang="ru-RU"/>
          </a:p>
          <a:p>
            <a:endParaRPr lang="ru-RU"/>
          </a:p>
          <a:p>
            <a:endParaRPr lang="ru-RU"/>
          </a:p>
          <a:p>
            <a:endParaRPr lang="ru-RU"/>
          </a:p>
        </p:txBody>
      </p:sp>
      <p:pic>
        <p:nvPicPr>
          <p:cNvPr id="59395" name="Picture 2" descr="H:\DCIM\108_PANA\P1080846.JPG"/>
          <p:cNvPicPr>
            <a:picLocks noChangeAspect="1" noChangeArrowheads="1"/>
          </p:cNvPicPr>
          <p:nvPr/>
        </p:nvPicPr>
        <p:blipFill>
          <a:blip r:embed="rId2" cstate="print"/>
          <a:srcRect l="5187" r="9736"/>
          <a:stretch>
            <a:fillRect/>
          </a:stretch>
        </p:blipFill>
        <p:spPr bwMode="auto">
          <a:xfrm>
            <a:off x="5508104" y="476672"/>
            <a:ext cx="1584176" cy="248151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9396" name="Picture 3" descr="H:\DCIM\108_PANA\P1080883.JPG"/>
          <p:cNvPicPr>
            <a:picLocks noChangeAspect="1" noChangeArrowheads="1"/>
          </p:cNvPicPr>
          <p:nvPr/>
        </p:nvPicPr>
        <p:blipFill>
          <a:blip r:embed="rId3" cstate="print"/>
          <a:srcRect l="9833" r="7861"/>
          <a:stretch>
            <a:fillRect/>
          </a:stretch>
        </p:blipFill>
        <p:spPr bwMode="auto">
          <a:xfrm>
            <a:off x="5580112" y="3555678"/>
            <a:ext cx="1584176" cy="256698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Box 1"/>
          <p:cNvSpPr txBox="1">
            <a:spLocks noChangeArrowheads="1"/>
          </p:cNvSpPr>
          <p:nvPr/>
        </p:nvSpPr>
        <p:spPr bwMode="auto">
          <a:xfrm>
            <a:off x="642938" y="214313"/>
            <a:ext cx="5349875" cy="6402387"/>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45.Запольский Федор Степанович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46. Зарубин Василий Гаврилович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47.Зуев Алексей Николаевич  </a:t>
            </a:r>
            <a:r>
              <a:rPr lang="ru-RU" sz="1400">
                <a:latin typeface="Times New Roman" pitchFamily="18" charset="0"/>
                <a:cs typeface="Times New Roman" pitchFamily="18" charset="0"/>
              </a:rPr>
              <a:t>(1925 г.)</a:t>
            </a:r>
          </a:p>
          <a:p>
            <a:r>
              <a:rPr lang="ru-RU" sz="1400">
                <a:latin typeface="Times New Roman" pitchFamily="18" charset="0"/>
                <a:cs typeface="Times New Roman" pitchFamily="18" charset="0"/>
              </a:rPr>
              <a:t>	</a:t>
            </a:r>
            <a:r>
              <a:rPr lang="ru-RU" sz="1400" i="1">
                <a:latin typeface="Times New Roman" pitchFamily="18" charset="0"/>
                <a:cs typeface="Times New Roman" pitchFamily="18" charset="0"/>
              </a:rPr>
              <a:t>Ему едва исполнилось восемнадцать, и он в 1943 году ушел на фронт. Попал в части 2-го Прибалтийского фронта 10-й Армии, в 157 стрелковой полк. Был пулеметчиком.</a:t>
            </a:r>
          </a:p>
          <a:p>
            <a:r>
              <a:rPr lang="ru-RU" sz="1400" i="1">
                <a:latin typeface="Times New Roman" pitchFamily="18" charset="0"/>
                <a:cs typeface="Times New Roman" pitchFamily="18" charset="0"/>
              </a:rPr>
              <a:t>	14 января 1944 года солдаты 157 стрелкового полка отражали атаки противника и вели пулеметный огонь по врагу. Но фашисты засекли их огневую точку и открыли по ним артиллерийский огонь. Наши воины мешали фашистам продвигаться вперед. В этом бою Алексей Николаевич был контужен и потерял сознание. Очнувшись, он понял, что находится у немцев в плену. Фашисты отправили его в Германию, в концлагерь. Там он пробыл год и три месяца. Несколько раз находился «на волоске от смерти». Затем советские войска освободили концлагерь, и Алексей Николаевич еще прослужил в Советской Армии 5 лет. Он был награжден медалями: «За победу над Германией», «30 лет Советской Армии», «20 лет победы над Германией»</a:t>
            </a:r>
          </a:p>
          <a:p>
            <a:r>
              <a:rPr lang="ru-RU" sz="1400" i="1">
                <a:latin typeface="Times New Roman" pitchFamily="18" charset="0"/>
                <a:cs typeface="Times New Roman" pitchFamily="18" charset="0"/>
              </a:rPr>
              <a:t>	В настоящее время Алексей Николаевич работает в Тарасовском отделении сельхозтехники.</a:t>
            </a:r>
          </a:p>
          <a:p>
            <a:endParaRPr lang="ru-RU" sz="1400">
              <a:latin typeface="Times New Roman" pitchFamily="18" charset="0"/>
              <a:cs typeface="Times New Roman" pitchFamily="18" charset="0"/>
            </a:endParaRPr>
          </a:p>
        </p:txBody>
      </p:sp>
      <p:pic>
        <p:nvPicPr>
          <p:cNvPr id="60419" name="Picture 2" descr="H:\DCIM\108_PANA\P1080884.JPG"/>
          <p:cNvPicPr>
            <a:picLocks noChangeAspect="1" noChangeArrowheads="1"/>
          </p:cNvPicPr>
          <p:nvPr/>
        </p:nvPicPr>
        <p:blipFill>
          <a:blip r:embed="rId2" cstate="print"/>
          <a:srcRect l="10071" r="7457" b="4746"/>
          <a:stretch>
            <a:fillRect/>
          </a:stretch>
        </p:blipFill>
        <p:spPr bwMode="auto">
          <a:xfrm>
            <a:off x="6228184" y="620688"/>
            <a:ext cx="1584176" cy="243777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0420" name="Picture 4" descr="H:\DCIM\108_PANA\P1080821.JPG"/>
          <p:cNvPicPr>
            <a:picLocks noChangeAspect="1" noChangeArrowheads="1"/>
          </p:cNvPicPr>
          <p:nvPr/>
        </p:nvPicPr>
        <p:blipFill>
          <a:blip r:embed="rId3" cstate="print">
            <a:lum contrast="-20000"/>
          </a:blip>
          <a:srcRect r="8719"/>
          <a:stretch>
            <a:fillRect/>
          </a:stretch>
        </p:blipFill>
        <p:spPr bwMode="auto">
          <a:xfrm rot="10800000" flipH="1" flipV="1">
            <a:off x="6300192" y="3645024"/>
            <a:ext cx="1584176" cy="231399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Box 1"/>
          <p:cNvSpPr txBox="1">
            <a:spLocks noChangeArrowheads="1"/>
          </p:cNvSpPr>
          <p:nvPr/>
        </p:nvSpPr>
        <p:spPr bwMode="auto">
          <a:xfrm>
            <a:off x="1071563" y="1000125"/>
            <a:ext cx="3881437" cy="5570538"/>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48.Иванов Григорий Никитич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49.Ищенко Андрей Григорьевич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50.Казаков Василий Иванович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51.Казанцев Николай Степанович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52.Камышов Петр Федорович</a:t>
            </a:r>
          </a:p>
          <a:p>
            <a:endParaRPr lang="ru-RU"/>
          </a:p>
          <a:p>
            <a:endParaRPr lang="ru-RU"/>
          </a:p>
        </p:txBody>
      </p:sp>
      <p:pic>
        <p:nvPicPr>
          <p:cNvPr id="61443" name="Picture 2" descr="H:\DCIM\108_PANA\P1080797.JPG"/>
          <p:cNvPicPr>
            <a:picLocks noChangeAspect="1" noChangeArrowheads="1"/>
          </p:cNvPicPr>
          <p:nvPr/>
        </p:nvPicPr>
        <p:blipFill>
          <a:blip r:embed="rId2" cstate="print"/>
          <a:srcRect l="4620" r="13945" b="5940"/>
          <a:stretch>
            <a:fillRect/>
          </a:stretch>
        </p:blipFill>
        <p:spPr bwMode="auto">
          <a:xfrm>
            <a:off x="5580112" y="1556792"/>
            <a:ext cx="1728192" cy="266089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Box 1"/>
          <p:cNvSpPr txBox="1">
            <a:spLocks noChangeArrowheads="1"/>
          </p:cNvSpPr>
          <p:nvPr/>
        </p:nvSpPr>
        <p:spPr bwMode="auto">
          <a:xfrm>
            <a:off x="1071563" y="1000125"/>
            <a:ext cx="4081462" cy="6186488"/>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53.Катков Николай Алексеевич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54.Колесницкий Алексей Иванович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55.Криво Валентин Александрович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56.Криво Василий Ефимович</a:t>
            </a:r>
          </a:p>
          <a:p>
            <a:r>
              <a:rPr lang="ru-RU" sz="1400" i="1">
                <a:latin typeface="Times New Roman" pitchFamily="18" charset="0"/>
                <a:cs typeface="Times New Roman" pitchFamily="18" charset="0"/>
              </a:rPr>
              <a:t>Родился в 1912 году. До призыва в армию </a:t>
            </a:r>
          </a:p>
          <a:p>
            <a:r>
              <a:rPr lang="ru-RU" sz="1400" i="1">
                <a:latin typeface="Times New Roman" pitchFamily="18" charset="0"/>
                <a:cs typeface="Times New Roman" pitchFamily="18" charset="0"/>
              </a:rPr>
              <a:t>работал председателем колхоза.</a:t>
            </a:r>
            <a:br>
              <a:rPr lang="ru-RU" sz="1400" i="1">
                <a:latin typeface="Times New Roman" pitchFamily="18" charset="0"/>
                <a:cs typeface="Times New Roman" pitchFamily="18" charset="0"/>
              </a:rPr>
            </a:br>
            <a:endParaRPr lang="ru-RU"/>
          </a:p>
          <a:p>
            <a:endParaRPr lang="ru-RU"/>
          </a:p>
          <a:p>
            <a:endParaRPr lang="ru-RU"/>
          </a:p>
        </p:txBody>
      </p:sp>
      <p:pic>
        <p:nvPicPr>
          <p:cNvPr id="62467" name="Picture 2" descr="H:\DCIM\108_PANA\P1080886.JPG"/>
          <p:cNvPicPr>
            <a:picLocks noChangeAspect="1" noChangeArrowheads="1"/>
          </p:cNvPicPr>
          <p:nvPr/>
        </p:nvPicPr>
        <p:blipFill>
          <a:blip r:embed="rId2" cstate="print"/>
          <a:srcRect l="9745" r="7784"/>
          <a:stretch>
            <a:fillRect/>
          </a:stretch>
        </p:blipFill>
        <p:spPr bwMode="auto">
          <a:xfrm>
            <a:off x="5292080" y="332656"/>
            <a:ext cx="1512168" cy="244475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2468" name="Picture 3" descr="H:\DCIM\108_PANA\P1080891.JPG"/>
          <p:cNvPicPr>
            <a:picLocks noChangeAspect="1" noChangeArrowheads="1"/>
          </p:cNvPicPr>
          <p:nvPr/>
        </p:nvPicPr>
        <p:blipFill>
          <a:blip r:embed="rId3" cstate="print"/>
          <a:srcRect l="9523" r="5400"/>
          <a:stretch>
            <a:fillRect/>
          </a:stretch>
        </p:blipFill>
        <p:spPr bwMode="auto">
          <a:xfrm>
            <a:off x="6012160" y="2996952"/>
            <a:ext cx="1584176" cy="248151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Box 1"/>
          <p:cNvSpPr txBox="1">
            <a:spLocks noChangeArrowheads="1"/>
          </p:cNvSpPr>
          <p:nvPr/>
        </p:nvSpPr>
        <p:spPr bwMode="auto">
          <a:xfrm>
            <a:off x="857250" y="1000125"/>
            <a:ext cx="5357813" cy="5170488"/>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57.Клюев Петр Степанович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58.Костеренко Афанасий Афанасьевич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59.Костеренко Гавриил Афанасьевич (1916 г.р)</a:t>
            </a:r>
            <a:r>
              <a:rPr lang="ru-RU"/>
              <a:t/>
            </a:r>
            <a:br>
              <a:rPr lang="ru-RU"/>
            </a:br>
            <a:r>
              <a:rPr lang="ru-RU" sz="1400" i="1">
                <a:latin typeface="Times New Roman" pitchFamily="18" charset="0"/>
                <a:cs typeface="Times New Roman" pitchFamily="18" charset="0"/>
              </a:rPr>
              <a:t>Как только началась Великая Отечественная война, 26 июля 1941 года Гавриил Афанасьевич ушел на фронт. Воевал на Калининском фронте: освобождал города Прибалтики, Восточной Пруссии, участвовал в бою под Витебском и Посадском. Старшина Костенко Гавриил Афанасьевич награжден медалями: «За Боевые заслуги», «За Победу над Германией».</a:t>
            </a:r>
          </a:p>
          <a:p>
            <a:endParaRPr lang="ru-RU" sz="1400" i="1">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60.Коваленко Ефрем Иванович</a:t>
            </a:r>
          </a:p>
          <a:p>
            <a:endParaRPr lang="ru-RU" sz="1400" i="1">
              <a:latin typeface="Times New Roman" pitchFamily="18" charset="0"/>
              <a:cs typeface="Times New Roman" pitchFamily="18" charset="0"/>
            </a:endParaRPr>
          </a:p>
          <a:p>
            <a:endParaRPr lang="ru-RU"/>
          </a:p>
        </p:txBody>
      </p:sp>
      <p:pic>
        <p:nvPicPr>
          <p:cNvPr id="63491" name="Picture 2" descr="H:\DCIM\108_PANA\P1080833.JPG"/>
          <p:cNvPicPr>
            <a:picLocks noChangeAspect="1" noChangeArrowheads="1"/>
          </p:cNvPicPr>
          <p:nvPr/>
        </p:nvPicPr>
        <p:blipFill>
          <a:blip r:embed="rId2" cstate="print"/>
          <a:srcRect l="5526" r="7421"/>
          <a:stretch>
            <a:fillRect/>
          </a:stretch>
        </p:blipFill>
        <p:spPr bwMode="auto">
          <a:xfrm>
            <a:off x="6516216" y="1340768"/>
            <a:ext cx="1512168" cy="231607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3492" name="Picture 4" descr="H:\DCIM\108_PANA\P1080859.JPG"/>
          <p:cNvPicPr>
            <a:picLocks noChangeAspect="1" noChangeArrowheads="1"/>
          </p:cNvPicPr>
          <p:nvPr/>
        </p:nvPicPr>
        <p:blipFill>
          <a:blip r:embed="rId3" cstate="print"/>
          <a:srcRect l="10589" r="7812"/>
          <a:stretch>
            <a:fillRect/>
          </a:stretch>
        </p:blipFill>
        <p:spPr bwMode="auto">
          <a:xfrm>
            <a:off x="6516216" y="3933056"/>
            <a:ext cx="1512168" cy="247089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Box 1"/>
          <p:cNvSpPr txBox="1">
            <a:spLocks noChangeArrowheads="1"/>
          </p:cNvSpPr>
          <p:nvPr/>
        </p:nvSpPr>
        <p:spPr bwMode="auto">
          <a:xfrm>
            <a:off x="1000125" y="642938"/>
            <a:ext cx="4957763" cy="5878512"/>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61.Коваленко Степан Ефремович </a:t>
            </a:r>
            <a:r>
              <a:rPr lang="ru-RU" sz="1400">
                <a:latin typeface="Times New Roman" pitchFamily="18" charset="0"/>
                <a:cs typeface="Times New Roman" pitchFamily="18" charset="0"/>
              </a:rPr>
              <a:t>(1923 г.р.)</a:t>
            </a:r>
            <a:r>
              <a:rPr lang="ru-RU" sz="2000">
                <a:latin typeface="Times New Roman" pitchFamily="18" charset="0"/>
                <a:cs typeface="Times New Roman" pitchFamily="18" charset="0"/>
              </a:rPr>
              <a:t/>
            </a:r>
            <a:br>
              <a:rPr lang="ru-RU" sz="2000">
                <a:latin typeface="Times New Roman" pitchFamily="18" charset="0"/>
                <a:cs typeface="Times New Roman" pitchFamily="18" charset="0"/>
              </a:rPr>
            </a:br>
            <a:r>
              <a:rPr lang="ru-RU" sz="1400" i="1">
                <a:latin typeface="Times New Roman" pitchFamily="18" charset="0"/>
                <a:cs typeface="Times New Roman" pitchFamily="18" charset="0"/>
              </a:rPr>
              <a:t>Родился в 1923 году, на Украине. В 1937 году закончил 7 классов, пошел работать в колхоз.  В 1941 году в феврале его отправили учиться в Винницу. Началась война, до своих добраться не смог, попал под бомбежку. В городе Бахмаче устроился на работу, жил на квартире у старушки, которая работала на железной дороге.  Впоследствии железнодорожников начали эвакуировать- так Степан Ефремович оказался на станции Промышленная. </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25 января 1941 года Коваленко Степан Ефремович был призван в армию. После учебы, в составе 253 стрелковой Можайской воевал под Москвой, затем под Воронежем и дальше Сталинград.  После ранения Степана Ефремовича комиссовали из Армии. На Украину к родителям попасть не мог,  поэтому поехал в Промышленную. С июля 1943 года Степан Ефремович живет в селе ?Тарасово.</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Имеет награды: медаль «За отвагу», «За победу над Германией».</a:t>
            </a:r>
          </a:p>
          <a:p>
            <a:r>
              <a:rPr lang="ru-RU" sz="2000">
                <a:latin typeface="Times New Roman" pitchFamily="18" charset="0"/>
                <a:cs typeface="Times New Roman" pitchFamily="18" charset="0"/>
              </a:rPr>
              <a:t> </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62.Королев Василий Михайлович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a:p>
        </p:txBody>
      </p:sp>
      <p:pic>
        <p:nvPicPr>
          <p:cNvPr id="64515" name="Picture 2" descr="H:\DCIM\108_PANA\P1080838.JPG"/>
          <p:cNvPicPr>
            <a:picLocks noChangeAspect="1" noChangeArrowheads="1"/>
          </p:cNvPicPr>
          <p:nvPr/>
        </p:nvPicPr>
        <p:blipFill>
          <a:blip r:embed="rId2" cstate="print"/>
          <a:srcRect l="3972" r="5309"/>
          <a:stretch>
            <a:fillRect/>
          </a:stretch>
        </p:blipFill>
        <p:spPr bwMode="auto">
          <a:xfrm>
            <a:off x="6397790" y="642938"/>
            <a:ext cx="1797623" cy="264204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4516" name="Picture 4" descr="H:\DCIM\108_PANA\P1080860.JPG"/>
          <p:cNvPicPr>
            <a:picLocks noChangeAspect="1" noChangeArrowheads="1"/>
          </p:cNvPicPr>
          <p:nvPr/>
        </p:nvPicPr>
        <p:blipFill>
          <a:blip r:embed="rId3" cstate="print"/>
          <a:srcRect l="7332" r="8669"/>
          <a:stretch>
            <a:fillRect/>
          </a:stretch>
        </p:blipFill>
        <p:spPr bwMode="auto">
          <a:xfrm>
            <a:off x="6372200" y="3643313"/>
            <a:ext cx="1800200" cy="28575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3" descr="H:\DCIM\108_PANA\P1080857.JPG"/>
          <p:cNvPicPr>
            <a:picLocks noChangeAspect="1" noChangeArrowheads="1"/>
          </p:cNvPicPr>
          <p:nvPr/>
        </p:nvPicPr>
        <p:blipFill>
          <a:blip r:embed="rId2" cstate="print"/>
          <a:srcRect l="6492" r="8040"/>
          <a:stretch>
            <a:fillRect/>
          </a:stretch>
        </p:blipFill>
        <p:spPr bwMode="auto">
          <a:xfrm>
            <a:off x="5004048" y="214313"/>
            <a:ext cx="1224136" cy="190840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59395" name="TextBox 2"/>
          <p:cNvSpPr txBox="1">
            <a:spLocks noChangeArrowheads="1"/>
          </p:cNvSpPr>
          <p:nvPr/>
        </p:nvSpPr>
        <p:spPr bwMode="auto">
          <a:xfrm>
            <a:off x="1000125" y="285750"/>
            <a:ext cx="3929063" cy="5908675"/>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63.Киселёв Иван Михайлович</a:t>
            </a:r>
          </a:p>
          <a:p>
            <a:endParaRPr lang="ru-RU" sz="2000"/>
          </a:p>
          <a:p>
            <a:r>
              <a:rPr lang="ru-RU" sz="2000">
                <a:latin typeface="Times New Roman" pitchFamily="18" charset="0"/>
                <a:cs typeface="Times New Roman" pitchFamily="18" charset="0"/>
              </a:rPr>
              <a:t>64.Котельников Евгений Тимофеевич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65.Котельников Максим Михайлович</a:t>
            </a:r>
          </a:p>
          <a:p>
            <a:r>
              <a:rPr lang="ru-RU" sz="1400" i="1">
                <a:latin typeface="Times New Roman" pitchFamily="18" charset="0"/>
                <a:cs typeface="Times New Roman" pitchFamily="18" charset="0"/>
              </a:rPr>
              <a:t>(1912 г.р.) В Красной Армии с 1942 г. Служил на Центральном и Белорусских фронтах в звании гвардии красноармейца в должности шофера 12 батареи 4 дивизиона 16 гвардейской минометной бригады.</a:t>
            </a:r>
          </a:p>
          <a:p>
            <a:r>
              <a:rPr lang="ru-RU" sz="1400" i="1">
                <a:latin typeface="Times New Roman" pitchFamily="18" charset="0"/>
                <a:cs typeface="Times New Roman" pitchFamily="18" charset="0"/>
              </a:rPr>
              <a:t>Награжден орденом «Красная звезда».</a:t>
            </a:r>
          </a:p>
          <a:p>
            <a:endParaRPr lang="ru-RU" sz="1400" i="1">
              <a:latin typeface="Times New Roman" pitchFamily="18" charset="0"/>
              <a:cs typeface="Times New Roman" pitchFamily="18" charset="0"/>
            </a:endParaRPr>
          </a:p>
          <a:p>
            <a:r>
              <a:rPr lang="ru-RU" sz="2000">
                <a:latin typeface="Times New Roman" pitchFamily="18" charset="0"/>
                <a:cs typeface="Times New Roman" pitchFamily="18" charset="0"/>
              </a:rPr>
              <a:t>66.Круглик Михаил Иванович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67.Киреев Иван Петрович</a:t>
            </a:r>
          </a:p>
          <a:p>
            <a:endParaRPr lang="ru-RU" sz="2000">
              <a:latin typeface="Times New Roman" pitchFamily="18" charset="0"/>
              <a:cs typeface="Times New Roman" pitchFamily="18" charset="0"/>
            </a:endParaRPr>
          </a:p>
        </p:txBody>
      </p:sp>
      <p:pic>
        <p:nvPicPr>
          <p:cNvPr id="65540" name="Picture 2" descr="H:\DCIM\108_PANA\P1080869.JPG"/>
          <p:cNvPicPr>
            <a:picLocks noChangeAspect="1" noChangeArrowheads="1"/>
          </p:cNvPicPr>
          <p:nvPr/>
        </p:nvPicPr>
        <p:blipFill>
          <a:blip r:embed="rId3" cstate="print"/>
          <a:srcRect l="6216" r="11950"/>
          <a:stretch>
            <a:fillRect/>
          </a:stretch>
        </p:blipFill>
        <p:spPr bwMode="auto">
          <a:xfrm>
            <a:off x="5004048" y="3212976"/>
            <a:ext cx="1224136" cy="1995148"/>
          </a:xfrm>
          <a:prstGeom prst="snip2DiagRect">
            <a:avLst>
              <a:gd name="adj1" fmla="val 0"/>
              <a:gd name="adj2" fmla="val 16667"/>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5541" name="Picture 5" descr="H:\DCIM\108_PANA\P1080848.JPG"/>
          <p:cNvPicPr>
            <a:picLocks noChangeAspect="1" noChangeArrowheads="1"/>
          </p:cNvPicPr>
          <p:nvPr/>
        </p:nvPicPr>
        <p:blipFill>
          <a:blip r:embed="rId4" cstate="print">
            <a:lum contrast="-20000"/>
          </a:blip>
          <a:srcRect l="5845" r="6475"/>
          <a:stretch>
            <a:fillRect/>
          </a:stretch>
        </p:blipFill>
        <p:spPr bwMode="auto">
          <a:xfrm>
            <a:off x="6804248" y="4687615"/>
            <a:ext cx="1224136" cy="186213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5542" name="Picture 6" descr="Котельников Максим Михайлович"/>
          <p:cNvPicPr>
            <a:picLocks noChangeAspect="1" noChangeArrowheads="1"/>
          </p:cNvPicPr>
          <p:nvPr/>
        </p:nvPicPr>
        <p:blipFill>
          <a:blip r:embed="rId5" cstate="print"/>
          <a:srcRect/>
          <a:stretch>
            <a:fillRect/>
          </a:stretch>
        </p:blipFill>
        <p:spPr bwMode="auto">
          <a:xfrm>
            <a:off x="6804248" y="1729367"/>
            <a:ext cx="1296144" cy="166822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Box 1"/>
          <p:cNvSpPr txBox="1">
            <a:spLocks noChangeArrowheads="1"/>
          </p:cNvSpPr>
          <p:nvPr/>
        </p:nvSpPr>
        <p:spPr bwMode="auto">
          <a:xfrm>
            <a:off x="1071563" y="357188"/>
            <a:ext cx="3844925" cy="5908675"/>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68.Кудрявцев Сидор Антонович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69.Курочкин Куприян Сидорович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70.Клочков Иван Сергеевич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a:p>
        </p:txBody>
      </p:sp>
      <p:pic>
        <p:nvPicPr>
          <p:cNvPr id="66563" name="Picture 2" descr="H:\DCIM\108_PANA\P1080888.JPG"/>
          <p:cNvPicPr>
            <a:picLocks noChangeAspect="1" noChangeArrowheads="1"/>
          </p:cNvPicPr>
          <p:nvPr/>
        </p:nvPicPr>
        <p:blipFill>
          <a:blip r:embed="rId2" cstate="print"/>
          <a:srcRect l="5570" r="10976"/>
          <a:stretch>
            <a:fillRect/>
          </a:stretch>
        </p:blipFill>
        <p:spPr bwMode="auto">
          <a:xfrm>
            <a:off x="5220072" y="260648"/>
            <a:ext cx="1296144" cy="207252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6564" name="Picture 3" descr="H:\DCIM\108_PANA\P1080874.JPG"/>
          <p:cNvPicPr>
            <a:picLocks noChangeAspect="1" noChangeArrowheads="1"/>
          </p:cNvPicPr>
          <p:nvPr/>
        </p:nvPicPr>
        <p:blipFill>
          <a:blip r:embed="rId3" cstate="print"/>
          <a:srcRect l="10225" r="8349"/>
          <a:stretch>
            <a:fillRect/>
          </a:stretch>
        </p:blipFill>
        <p:spPr bwMode="auto">
          <a:xfrm>
            <a:off x="5148064" y="4077072"/>
            <a:ext cx="1368152" cy="224089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6565" name="Picture 4" descr="H:\DCIM\108_PANA\P1080854.JPG"/>
          <p:cNvPicPr>
            <a:picLocks noChangeAspect="1" noChangeArrowheads="1"/>
          </p:cNvPicPr>
          <p:nvPr/>
        </p:nvPicPr>
        <p:blipFill>
          <a:blip r:embed="rId4" cstate="print"/>
          <a:srcRect l="5166" r="12174"/>
          <a:stretch>
            <a:fillRect/>
          </a:stretch>
        </p:blipFill>
        <p:spPr bwMode="auto">
          <a:xfrm>
            <a:off x="6804248" y="2188716"/>
            <a:ext cx="1296144" cy="208954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Box 1"/>
          <p:cNvSpPr txBox="1">
            <a:spLocks noChangeArrowheads="1"/>
          </p:cNvSpPr>
          <p:nvPr/>
        </p:nvSpPr>
        <p:spPr bwMode="auto">
          <a:xfrm>
            <a:off x="1214438" y="928688"/>
            <a:ext cx="3657600" cy="8370887"/>
          </a:xfrm>
          <a:prstGeom prst="rect">
            <a:avLst/>
          </a:prstGeom>
          <a:noFill/>
          <a:ln w="9525">
            <a:noFill/>
            <a:miter lim="800000"/>
            <a:headEnd/>
            <a:tailEnd/>
          </a:ln>
        </p:spPr>
        <p:txBody>
          <a:bodyPr wrap="none">
            <a:spAutoFit/>
          </a:bodyPr>
          <a:lstStyle/>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71.Лазарев Дмитрий Петрович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72.Ладанов Дмитрий Никитич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73.Ладанов Иван Никитич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74.Ладанов Андрей Никитич</a:t>
            </a:r>
          </a:p>
          <a:p>
            <a:endParaRPr lang="ru-RU" sz="2000"/>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75.Ларькин Павел Васильевич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76.Литвиненко Егор Андреевич</a:t>
            </a:r>
          </a:p>
          <a:p>
            <a:endParaRPr lang="ru-RU" sz="2000"/>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a:p>
        </p:txBody>
      </p:sp>
      <p:pic>
        <p:nvPicPr>
          <p:cNvPr id="67587" name="Picture 2" descr="H:\DCIM\108_PANA\P1080853.JPG"/>
          <p:cNvPicPr>
            <a:picLocks noChangeAspect="1" noChangeArrowheads="1"/>
          </p:cNvPicPr>
          <p:nvPr/>
        </p:nvPicPr>
        <p:blipFill>
          <a:blip r:embed="rId2" cstate="print"/>
          <a:srcRect l="5571" r="14764" b="4088"/>
          <a:stretch>
            <a:fillRect/>
          </a:stretch>
        </p:blipFill>
        <p:spPr bwMode="auto">
          <a:xfrm>
            <a:off x="5652120" y="527316"/>
            <a:ext cx="1224136" cy="196558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7588" name="Picture 3" descr="H:\DCIM\108_PANA\P1080796.JPG"/>
          <p:cNvPicPr>
            <a:picLocks noChangeAspect="1" noChangeArrowheads="1"/>
          </p:cNvPicPr>
          <p:nvPr/>
        </p:nvPicPr>
        <p:blipFill>
          <a:blip r:embed="rId3" cstate="print"/>
          <a:srcRect l="5552" r="10081"/>
          <a:stretch>
            <a:fillRect/>
          </a:stretch>
        </p:blipFill>
        <p:spPr bwMode="auto">
          <a:xfrm>
            <a:off x="5580112" y="4221088"/>
            <a:ext cx="1296144" cy="204731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7589" name="Picture 5" descr="H:\DCIM\108_PANA\P1080858.JPG"/>
          <p:cNvPicPr>
            <a:picLocks noChangeAspect="1" noChangeArrowheads="1"/>
          </p:cNvPicPr>
          <p:nvPr/>
        </p:nvPicPr>
        <p:blipFill>
          <a:blip r:embed="rId4" cstate="print"/>
          <a:srcRect l="5936" r="3876"/>
          <a:stretch>
            <a:fillRect/>
          </a:stretch>
        </p:blipFill>
        <p:spPr bwMode="auto">
          <a:xfrm>
            <a:off x="7164288" y="2602464"/>
            <a:ext cx="1296144" cy="191620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Box 1"/>
          <p:cNvSpPr txBox="1">
            <a:spLocks noChangeArrowheads="1"/>
          </p:cNvSpPr>
          <p:nvPr/>
        </p:nvSpPr>
        <p:spPr bwMode="auto">
          <a:xfrm>
            <a:off x="1071563" y="642938"/>
            <a:ext cx="4206875" cy="5508625"/>
          </a:xfrm>
          <a:prstGeom prst="rect">
            <a:avLst/>
          </a:prstGeom>
          <a:noFill/>
          <a:ln w="9525">
            <a:noFill/>
            <a:miter lim="800000"/>
            <a:headEnd/>
            <a:tailEnd/>
          </a:ln>
        </p:spPr>
        <p:txBody>
          <a:bodyPr wrap="none">
            <a:spAutoFit/>
          </a:bodyPr>
          <a:lstStyle/>
          <a:p>
            <a:endParaRPr lang="ru-RU"/>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77.Логвинович Михаил Михайлович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78.Лукинов Егор Иванович</a:t>
            </a:r>
          </a:p>
          <a:p>
            <a:r>
              <a:rPr lang="ru-RU" sz="2000">
                <a:latin typeface="Times New Roman" pitchFamily="18" charset="0"/>
                <a:cs typeface="Times New Roman" pitchFamily="18" charset="0"/>
              </a:rPr>
              <a:t>79.Лукинов Степан Иванович</a:t>
            </a:r>
          </a:p>
          <a:p>
            <a:r>
              <a:rPr lang="ru-RU" sz="2000">
                <a:latin typeface="Times New Roman" pitchFamily="18" charset="0"/>
                <a:cs typeface="Times New Roman" pitchFamily="18" charset="0"/>
              </a:rPr>
              <a:t>80.Мартынов Иван Казарович</a:t>
            </a:r>
          </a:p>
          <a:p>
            <a:r>
              <a:rPr lang="ru-RU" sz="2000">
                <a:latin typeface="Times New Roman" pitchFamily="18" charset="0"/>
                <a:cs typeface="Times New Roman" pitchFamily="18" charset="0"/>
              </a:rPr>
              <a:t>81.Малыхин Борис Михайлович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82.Мещан Иван Яковлевич</a:t>
            </a:r>
          </a:p>
          <a:p>
            <a:endParaRPr lang="ru-RU"/>
          </a:p>
          <a:p>
            <a:endParaRPr lang="ru-RU"/>
          </a:p>
          <a:p>
            <a:endParaRPr lang="ru-RU"/>
          </a:p>
        </p:txBody>
      </p:sp>
      <p:pic>
        <p:nvPicPr>
          <p:cNvPr id="68611" name="Picture 2" descr="H:\DCIM\108_PANA\P1080803.JPG"/>
          <p:cNvPicPr>
            <a:picLocks noChangeAspect="1" noChangeArrowheads="1"/>
          </p:cNvPicPr>
          <p:nvPr/>
        </p:nvPicPr>
        <p:blipFill>
          <a:blip r:embed="rId2" cstate="print"/>
          <a:srcRect l="9425" r="20454"/>
          <a:stretch>
            <a:fillRect/>
          </a:stretch>
        </p:blipFill>
        <p:spPr bwMode="auto">
          <a:xfrm>
            <a:off x="6084168" y="428625"/>
            <a:ext cx="1296144" cy="246459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8612" name="Picture 3" descr="H:\DCIM\108_PANA\P1080809.JPG"/>
          <p:cNvPicPr>
            <a:picLocks noChangeAspect="1" noChangeArrowheads="1"/>
          </p:cNvPicPr>
          <p:nvPr/>
        </p:nvPicPr>
        <p:blipFill>
          <a:blip r:embed="rId3" cstate="print"/>
          <a:srcRect l="4718" r="7973"/>
          <a:stretch>
            <a:fillRect/>
          </a:stretch>
        </p:blipFill>
        <p:spPr bwMode="auto">
          <a:xfrm>
            <a:off x="5868144" y="4000500"/>
            <a:ext cx="1512168" cy="230981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Box 1"/>
          <p:cNvSpPr txBox="1">
            <a:spLocks noChangeArrowheads="1"/>
          </p:cNvSpPr>
          <p:nvPr/>
        </p:nvSpPr>
        <p:spPr bwMode="auto">
          <a:xfrm>
            <a:off x="928688" y="785813"/>
            <a:ext cx="5751512" cy="7078662"/>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83.Михалёв Афанасий Иосифович</a:t>
            </a:r>
          </a:p>
          <a:p>
            <a:r>
              <a:rPr lang="ru-RU" sz="1400" i="1">
                <a:latin typeface="Times New Roman" pitchFamily="18" charset="0"/>
                <a:cs typeface="Times New Roman" pitchFamily="18" charset="0"/>
              </a:rPr>
              <a:t>Родился в селе Озерки.</a:t>
            </a:r>
          </a:p>
          <a:p>
            <a:r>
              <a:rPr lang="ru-RU" sz="1400" i="1">
                <a:latin typeface="Times New Roman" pitchFamily="18" charset="0"/>
                <a:cs typeface="Times New Roman" pitchFamily="18" charset="0"/>
              </a:rPr>
              <a:t>В 1939 году был призван в ряды советской армии. По распределению был отправлен на Дальний Восток в город Спасск, где находилась полковая школа, младшего сержанта получил во время учебы. Позже был раскомандирован в Монголию, в 82 отдельный танковый батальон, затем был переведён в 133 разведывательную базу на японскую границу.</a:t>
            </a:r>
          </a:p>
          <a:p>
            <a:r>
              <a:rPr lang="ru-RU" sz="1400" i="1">
                <a:latin typeface="Times New Roman" pitchFamily="18" charset="0"/>
                <a:cs typeface="Times New Roman" pitchFamily="18" charset="0"/>
              </a:rPr>
              <a:t>Имеет боевые награды: «Медаль за боевые заслуги», «Медаль за победу над Японией», «Орден </a:t>
            </a:r>
            <a:r>
              <a:rPr lang="en-US" sz="1400" i="1">
                <a:latin typeface="Times New Roman" pitchFamily="18" charset="0"/>
                <a:cs typeface="Times New Roman" pitchFamily="18" charset="0"/>
              </a:rPr>
              <a:t>II</a:t>
            </a:r>
            <a:r>
              <a:rPr lang="ru-RU" sz="1400" i="1">
                <a:latin typeface="Times New Roman" pitchFamily="18" charset="0"/>
                <a:cs typeface="Times New Roman" pitchFamily="18" charset="0"/>
              </a:rPr>
              <a:t> степени», «Юбилейные медали».</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84.Митроченко Прокопий  Андреевич</a:t>
            </a:r>
          </a:p>
          <a:p>
            <a:r>
              <a:rPr lang="ru-RU" sz="2000">
                <a:latin typeface="Times New Roman" pitchFamily="18" charset="0"/>
                <a:cs typeface="Times New Roman" pitchFamily="18" charset="0"/>
              </a:rPr>
              <a:t>85.Моисеев Григорий Семёнович </a:t>
            </a:r>
          </a:p>
          <a:p>
            <a:r>
              <a:rPr lang="ru-RU" sz="2000">
                <a:latin typeface="Times New Roman" pitchFamily="18" charset="0"/>
                <a:cs typeface="Times New Roman" pitchFamily="18" charset="0"/>
              </a:rPr>
              <a:t>86.Моисеев Захар Иванович</a:t>
            </a:r>
          </a:p>
          <a:p>
            <a:r>
              <a:rPr lang="ru-RU" sz="2000">
                <a:latin typeface="Times New Roman" pitchFamily="18" charset="0"/>
                <a:cs typeface="Times New Roman" pitchFamily="18" charset="0"/>
              </a:rPr>
              <a:t>87.Моисеев Сергей  Павлович</a:t>
            </a:r>
          </a:p>
          <a:p>
            <a:r>
              <a:rPr lang="ru-RU" sz="2000">
                <a:latin typeface="Times New Roman" pitchFamily="18" charset="0"/>
                <a:cs typeface="Times New Roman" pitchFamily="18" charset="0"/>
              </a:rPr>
              <a:t>88.Молочков Петр Харитонович</a:t>
            </a:r>
          </a:p>
          <a:p>
            <a:r>
              <a:rPr lang="ru-RU" sz="1400" i="1">
                <a:latin typeface="Times New Roman" pitchFamily="18" charset="0"/>
                <a:cs typeface="Times New Roman" pitchFamily="18" charset="0"/>
              </a:rPr>
              <a:t>(1921-1979)</a:t>
            </a:r>
          </a:p>
          <a:p>
            <a:r>
              <a:rPr lang="ru-RU" sz="1400" i="1">
                <a:latin typeface="Times New Roman" pitchFamily="18" charset="0"/>
                <a:cs typeface="Times New Roman" pitchFamily="18" charset="0"/>
              </a:rPr>
              <a:t>	В ряды Советской Армии был призван в 1940 году. Служил в Львовской области В 10-ой танковой дивизии. Был механиком-водителем танка. Воевал под Сталинградом. Воевал на Бокучарском направлении – был ранен.</a:t>
            </a:r>
          </a:p>
          <a:p>
            <a:r>
              <a:rPr lang="ru-RU" sz="1400" i="1">
                <a:latin typeface="Times New Roman" pitchFamily="18" charset="0"/>
                <a:cs typeface="Times New Roman" pitchFamily="18" charset="0"/>
              </a:rPr>
              <a:t>	После госпиталя, в 1943 году, был направлен в город Ишим во 2-ое Ленинградское авиационно-техническое училище. Ему было присвоено звание капитана.</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a:t/>
            </a:r>
            <a:br>
              <a:rPr lang="ru-RU"/>
            </a:br>
            <a:endParaRPr lang="ru-RU" sz="1400">
              <a:latin typeface="Times New Roman" pitchFamily="18" charset="0"/>
              <a:cs typeface="Times New Roman" pitchFamily="18" charset="0"/>
            </a:endParaRPr>
          </a:p>
          <a:p>
            <a:endParaRPr lang="ru-RU"/>
          </a:p>
        </p:txBody>
      </p:sp>
      <p:pic>
        <p:nvPicPr>
          <p:cNvPr id="69635" name="Picture 2" descr="H:\DCIM\108_PANA\P1080804.JPG"/>
          <p:cNvPicPr>
            <a:picLocks noChangeAspect="1" noChangeArrowheads="1"/>
          </p:cNvPicPr>
          <p:nvPr/>
        </p:nvPicPr>
        <p:blipFill>
          <a:blip r:embed="rId2" cstate="print"/>
          <a:srcRect l="5165" r="6636"/>
          <a:stretch>
            <a:fillRect/>
          </a:stretch>
        </p:blipFill>
        <p:spPr bwMode="auto">
          <a:xfrm>
            <a:off x="6732240" y="692696"/>
            <a:ext cx="1512168" cy="2286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9636" name="Picture 3" descr="H:\DCIM\108_PANA\P1080885.JPG"/>
          <p:cNvPicPr>
            <a:picLocks noChangeAspect="1" noChangeArrowheads="1"/>
          </p:cNvPicPr>
          <p:nvPr/>
        </p:nvPicPr>
        <p:blipFill>
          <a:blip r:embed="rId3" cstate="print"/>
          <a:srcRect l="4859" r="12167"/>
          <a:stretch>
            <a:fillRect/>
          </a:stretch>
        </p:blipFill>
        <p:spPr bwMode="auto">
          <a:xfrm>
            <a:off x="6732240" y="3643313"/>
            <a:ext cx="1512168" cy="242887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Box 1"/>
          <p:cNvSpPr txBox="1">
            <a:spLocks noChangeArrowheads="1"/>
          </p:cNvSpPr>
          <p:nvPr/>
        </p:nvSpPr>
        <p:spPr bwMode="auto">
          <a:xfrm>
            <a:off x="785813" y="500063"/>
            <a:ext cx="3695700" cy="6832600"/>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89.Новиков Михаил Фомич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90.Москвин Павел Пантелеевич</a:t>
            </a:r>
          </a:p>
          <a:p>
            <a:r>
              <a:rPr lang="ru-RU" sz="2000">
                <a:latin typeface="Times New Roman" pitchFamily="18" charset="0"/>
                <a:cs typeface="Times New Roman" pitchFamily="18" charset="0"/>
              </a:rPr>
              <a:t>91.Мохин Иван Михайлович</a:t>
            </a:r>
          </a:p>
          <a:p>
            <a:r>
              <a:rPr lang="ru-RU" sz="2000">
                <a:latin typeface="Times New Roman" pitchFamily="18" charset="0"/>
                <a:cs typeface="Times New Roman" pitchFamily="18" charset="0"/>
              </a:rPr>
              <a:t>92.Мусатов Леонид Петрович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93.Осинцев Петр Трофимович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94.Павлов Петр Алексеевич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a:p>
        </p:txBody>
      </p:sp>
      <p:pic>
        <p:nvPicPr>
          <p:cNvPr id="70659" name="Picture 2" descr="H:\DCIM\108_PANA\P1080834.JPG"/>
          <p:cNvPicPr>
            <a:picLocks noChangeAspect="1" noChangeArrowheads="1"/>
          </p:cNvPicPr>
          <p:nvPr/>
        </p:nvPicPr>
        <p:blipFill>
          <a:blip r:embed="rId2" cstate="print"/>
          <a:srcRect l="4790" r="3354"/>
          <a:stretch>
            <a:fillRect/>
          </a:stretch>
        </p:blipFill>
        <p:spPr bwMode="auto">
          <a:xfrm>
            <a:off x="5508104" y="500063"/>
            <a:ext cx="1512168" cy="219551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0660" name="Picture 3" descr="H:\DCIM\108_PANA\P1080802.JPG"/>
          <p:cNvPicPr>
            <a:picLocks noChangeAspect="1" noChangeArrowheads="1"/>
          </p:cNvPicPr>
          <p:nvPr/>
        </p:nvPicPr>
        <p:blipFill>
          <a:blip r:embed="rId3" cstate="print"/>
          <a:srcRect r="7693"/>
          <a:stretch>
            <a:fillRect/>
          </a:stretch>
        </p:blipFill>
        <p:spPr bwMode="auto">
          <a:xfrm>
            <a:off x="5500688" y="3500438"/>
            <a:ext cx="1519584" cy="219551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extBox 1"/>
          <p:cNvSpPr txBox="1">
            <a:spLocks noChangeArrowheads="1"/>
          </p:cNvSpPr>
          <p:nvPr/>
        </p:nvSpPr>
        <p:spPr bwMode="auto">
          <a:xfrm>
            <a:off x="1071563" y="241300"/>
            <a:ext cx="4284662" cy="6370638"/>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95.Падуровский Михаил Вениаминович</a:t>
            </a:r>
          </a:p>
          <a:p>
            <a:r>
              <a:rPr lang="ru-RU" sz="1400" i="1">
                <a:latin typeface="Times New Roman" pitchFamily="18" charset="0"/>
                <a:cs typeface="Times New Roman" pitchFamily="18" charset="0"/>
              </a:rPr>
              <a:t>Родился в 1905 г.Учителем математики работал в Титовской школе, откуда и был призван на фронт. После Победы вновь вернулся в Титово и работал до 1950 года. Потом был переведен в Тарасово. В Тарасовской школе он вел математику в старших классах. Несколько лет был завучем, а потом директором школы. </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96.Парамонов Егор Кузьмич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97.Парамонова Мария Кузьминична </a:t>
            </a:r>
            <a:r>
              <a:rPr lang="ru-RU" sz="1400" i="1">
                <a:latin typeface="Times New Roman" pitchFamily="18" charset="0"/>
                <a:cs typeface="Times New Roman" pitchFamily="18" charset="0"/>
              </a:rPr>
              <a:t>(1921)</a:t>
            </a:r>
          </a:p>
          <a:p>
            <a:r>
              <a:rPr lang="ru-RU" sz="1400" i="1">
                <a:latin typeface="Times New Roman" pitchFamily="18" charset="0"/>
                <a:cs typeface="Times New Roman" pitchFamily="18" charset="0"/>
              </a:rPr>
              <a:t>	Родилась в Тарасово. В 1942 году была призвана в ряды Красной Армии. Была направлена в Новосибирск, где училась на связиста-телеграфиста.</a:t>
            </a:r>
          </a:p>
          <a:p>
            <a:r>
              <a:rPr lang="ru-RU" sz="1400" i="1">
                <a:latin typeface="Times New Roman" pitchFamily="18" charset="0"/>
                <a:cs typeface="Times New Roman" pitchFamily="18" charset="0"/>
              </a:rPr>
              <a:t>	Военный путь начала от города Ленинграда, прошла через Белоруссию, Литву, Восточную Пруссию, Польшу. Служила старшим Телеграфистом в звании младшего сержанта.</a:t>
            </a:r>
          </a:p>
          <a:p>
            <a:endParaRPr lang="ru-RU"/>
          </a:p>
        </p:txBody>
      </p:sp>
      <p:pic>
        <p:nvPicPr>
          <p:cNvPr id="71683" name="Picture 4" descr="сканирование0048"/>
          <p:cNvPicPr>
            <a:picLocks noChangeAspect="1" noChangeArrowheads="1"/>
          </p:cNvPicPr>
          <p:nvPr/>
        </p:nvPicPr>
        <p:blipFill>
          <a:blip r:embed="rId2" cstate="print">
            <a:lum bright="10000"/>
          </a:blip>
          <a:srcRect/>
          <a:stretch>
            <a:fillRect/>
          </a:stretch>
        </p:blipFill>
        <p:spPr bwMode="auto">
          <a:xfrm>
            <a:off x="6084168" y="260648"/>
            <a:ext cx="1451000" cy="192854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1684" name="Picture 2" descr="H:\DCIM\108_PANA\P1080830.JPG"/>
          <p:cNvPicPr>
            <a:picLocks noChangeAspect="1" noChangeArrowheads="1"/>
          </p:cNvPicPr>
          <p:nvPr/>
        </p:nvPicPr>
        <p:blipFill>
          <a:blip r:embed="rId3" cstate="print"/>
          <a:srcRect l="6443" t="3701" r="15158"/>
          <a:stretch>
            <a:fillRect/>
          </a:stretch>
        </p:blipFill>
        <p:spPr bwMode="auto">
          <a:xfrm>
            <a:off x="5220072" y="2348880"/>
            <a:ext cx="1152128" cy="188691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1685" name="Picture 5" descr="H:\DCIM\108_PANA\P1080826.JPG"/>
          <p:cNvPicPr>
            <a:picLocks noChangeAspect="1" noChangeArrowheads="1"/>
          </p:cNvPicPr>
          <p:nvPr/>
        </p:nvPicPr>
        <p:blipFill>
          <a:blip r:embed="rId4" cstate="print"/>
          <a:srcRect l="11367" t="8336" r="14360"/>
          <a:stretch>
            <a:fillRect/>
          </a:stretch>
        </p:blipFill>
        <p:spPr bwMode="auto">
          <a:xfrm>
            <a:off x="6156176" y="4437112"/>
            <a:ext cx="1224136" cy="201436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Box 1"/>
          <p:cNvSpPr txBox="1">
            <a:spLocks noChangeArrowheads="1"/>
          </p:cNvSpPr>
          <p:nvPr/>
        </p:nvSpPr>
        <p:spPr bwMode="auto">
          <a:xfrm>
            <a:off x="1071563" y="357188"/>
            <a:ext cx="4179887" cy="6216650"/>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98.Пальцев Ефим Ильич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99.Паскольный Александр Егорович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100.Паскольный Андрей Павлович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101.Поварёнкин Петр Алексеевич</a:t>
            </a:r>
          </a:p>
          <a:p>
            <a:endParaRPr lang="ru-RU"/>
          </a:p>
        </p:txBody>
      </p:sp>
      <p:pic>
        <p:nvPicPr>
          <p:cNvPr id="72707" name="Picture 2" descr="H:\DCIM\108_PANA\P1080800.JPG"/>
          <p:cNvPicPr>
            <a:picLocks noChangeAspect="1" noChangeArrowheads="1"/>
          </p:cNvPicPr>
          <p:nvPr/>
        </p:nvPicPr>
        <p:blipFill>
          <a:blip r:embed="rId2" cstate="print"/>
          <a:srcRect l="8580" r="10131" b="5574"/>
          <a:stretch>
            <a:fillRect/>
          </a:stretch>
        </p:blipFill>
        <p:spPr bwMode="auto">
          <a:xfrm>
            <a:off x="5580112" y="3428999"/>
            <a:ext cx="1512168" cy="234206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2708" name="Picture 3" descr="H:\DCIM\108_PANA\P1080845.JPG"/>
          <p:cNvPicPr>
            <a:picLocks noChangeAspect="1" noChangeArrowheads="1"/>
          </p:cNvPicPr>
          <p:nvPr/>
        </p:nvPicPr>
        <p:blipFill>
          <a:blip r:embed="rId3" cstate="print"/>
          <a:srcRect l="4523" r="14042" b="3176"/>
          <a:stretch>
            <a:fillRect/>
          </a:stretch>
        </p:blipFill>
        <p:spPr bwMode="auto">
          <a:xfrm>
            <a:off x="5652120" y="714375"/>
            <a:ext cx="1440160" cy="228257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Box 1"/>
          <p:cNvSpPr txBox="1">
            <a:spLocks noChangeArrowheads="1"/>
          </p:cNvSpPr>
          <p:nvPr/>
        </p:nvSpPr>
        <p:spPr bwMode="auto">
          <a:xfrm>
            <a:off x="1000125" y="285750"/>
            <a:ext cx="5224463" cy="6678613"/>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102.Половников Павел Фёдорович (1925 г.р.)</a:t>
            </a:r>
            <a:br>
              <a:rPr lang="ru-RU" sz="2000">
                <a:latin typeface="Times New Roman" pitchFamily="18" charset="0"/>
                <a:cs typeface="Times New Roman" pitchFamily="18" charset="0"/>
              </a:rPr>
            </a:br>
            <a:r>
              <a:rPr lang="ru-RU" sz="1400" i="1">
                <a:latin typeface="Times New Roman" pitchFamily="18" charset="0"/>
                <a:cs typeface="Times New Roman" pitchFamily="18" charset="0"/>
              </a:rPr>
              <a:t>Свой  боевой путь, рядовой Полковник?, начал в 1942 году, в 168 отдельном батальоне связи и закончил его только в 1948 году. Павел Федорович награждён: «Орденом Красной 3везды», «Орденом Отечественной войны  </a:t>
            </a:r>
            <a:r>
              <a:rPr lang="en-US" sz="1400" i="1">
                <a:latin typeface="Times New Roman" pitchFamily="18" charset="0"/>
                <a:cs typeface="Times New Roman" pitchFamily="18" charset="0"/>
              </a:rPr>
              <a:t>I</a:t>
            </a:r>
            <a:r>
              <a:rPr lang="ru-RU" sz="1400" i="1">
                <a:latin typeface="Times New Roman" pitchFamily="18" charset="0"/>
                <a:cs typeface="Times New Roman" pitchFamily="18" charset="0"/>
              </a:rPr>
              <a:t> степени»; медалями: «За взятие Берлина», «3а победу над Германией», «3а участие в штурме и взятие Кенигсберга»,  юбилейными медалями.</a:t>
            </a:r>
          </a:p>
          <a:p>
            <a:r>
              <a:rPr lang="ru-RU" sz="2000">
                <a:latin typeface="Times New Roman" pitchFamily="18" charset="0"/>
                <a:cs typeface="Times New Roman" pitchFamily="18" charset="0"/>
              </a:rPr>
              <a:t> </a:t>
            </a:r>
          </a:p>
          <a:p>
            <a:r>
              <a:rPr lang="ru-RU" sz="2000">
                <a:latin typeface="Times New Roman" pitchFamily="18" charset="0"/>
                <a:cs typeface="Times New Roman" pitchFamily="18" charset="0"/>
              </a:rPr>
              <a:t> </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103.Порошин Иван Ефимович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104.Пазуха Василий Николаевич (1925 г.)</a:t>
            </a:r>
          </a:p>
          <a:p>
            <a:r>
              <a:rPr lang="ru-RU" sz="1400" i="1">
                <a:latin typeface="Times New Roman" pitchFamily="18" charset="0"/>
                <a:cs typeface="Times New Roman" pitchFamily="18" charset="0"/>
              </a:rPr>
              <a:t>	Еще восемнадцатилетним юношей Василий Николаевич ушел защищать свою Родину от фашизма. Он освобождал многие города нашей страны. Воевал на Ленинградском фронте, в Прибалтике: в Эстонии, Латвии, Литве. </a:t>
            </a:r>
          </a:p>
          <a:p>
            <a:r>
              <a:rPr lang="ru-RU" sz="1400" i="1">
                <a:latin typeface="Times New Roman" pitchFamily="18" charset="0"/>
                <a:cs typeface="Times New Roman" pitchFamily="18" charset="0"/>
              </a:rPr>
              <a:t>	Имеет боевые награды: медаль «За боевые заслуги», «За победу над Германией», «За освобождение Риги». </a:t>
            </a:r>
          </a:p>
          <a:p>
            <a:r>
              <a:rPr lang="ru-RU" sz="1400" i="1">
                <a:latin typeface="Times New Roman" pitchFamily="18" charset="0"/>
                <a:cs typeface="Times New Roman" pitchFamily="18" charset="0"/>
              </a:rPr>
              <a:t>	В настоящее время работает в колхозе «Гигант» учетчиком на М.Т.Ф.</a:t>
            </a:r>
          </a:p>
          <a:p>
            <a:endParaRPr lang="ru-RU"/>
          </a:p>
        </p:txBody>
      </p:sp>
      <p:pic>
        <p:nvPicPr>
          <p:cNvPr id="73731" name="Picture 2" descr="H:\DCIM\108_PANA\P1080870.JPG"/>
          <p:cNvPicPr>
            <a:picLocks noChangeAspect="1" noChangeArrowheads="1"/>
          </p:cNvPicPr>
          <p:nvPr/>
        </p:nvPicPr>
        <p:blipFill>
          <a:blip r:embed="rId2" cstate="print"/>
          <a:srcRect l="10289" r="5452"/>
          <a:stretch>
            <a:fillRect/>
          </a:stretch>
        </p:blipFill>
        <p:spPr bwMode="auto">
          <a:xfrm>
            <a:off x="6876256" y="332656"/>
            <a:ext cx="1296144" cy="205263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3732" name="Picture 3" descr="H:\DCIM\108_PANA\P1080865.JPG"/>
          <p:cNvPicPr>
            <a:picLocks noChangeAspect="1" noChangeArrowheads="1"/>
          </p:cNvPicPr>
          <p:nvPr/>
        </p:nvPicPr>
        <p:blipFill>
          <a:blip r:embed="rId3" cstate="print"/>
          <a:srcRect l="15498" r="6965"/>
          <a:stretch>
            <a:fillRect/>
          </a:stretch>
        </p:blipFill>
        <p:spPr bwMode="auto">
          <a:xfrm>
            <a:off x="6804248" y="4293096"/>
            <a:ext cx="1368152" cy="235267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3733" name="Picture 4" descr="H:\DCIM\108_PANA\P1080856.JPG"/>
          <p:cNvPicPr>
            <a:picLocks noChangeAspect="1" noChangeArrowheads="1"/>
          </p:cNvPicPr>
          <p:nvPr/>
        </p:nvPicPr>
        <p:blipFill>
          <a:blip r:embed="rId4" cstate="print"/>
          <a:srcRect l="5751" r="7850" b="3201"/>
          <a:stretch>
            <a:fillRect/>
          </a:stretch>
        </p:blipFill>
        <p:spPr bwMode="auto">
          <a:xfrm>
            <a:off x="5292080" y="2169304"/>
            <a:ext cx="1368152" cy="204379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Box 1"/>
          <p:cNvSpPr txBox="1">
            <a:spLocks noChangeArrowheads="1"/>
          </p:cNvSpPr>
          <p:nvPr/>
        </p:nvSpPr>
        <p:spPr bwMode="auto">
          <a:xfrm>
            <a:off x="1071563" y="500063"/>
            <a:ext cx="4071937" cy="6894512"/>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105.Полин Иван Никитич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106.Плесовских Александр Максимович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107.Рыбкин Иван Кондратьевич</a:t>
            </a:r>
            <a:r>
              <a:rPr lang="ru-RU" sz="1400" i="1">
                <a:latin typeface="Times New Roman" pitchFamily="18" charset="0"/>
                <a:cs typeface="Times New Roman" pitchFamily="18" charset="0"/>
              </a:rPr>
              <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Родился 2 августа 1924 года. </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С 1943 года участник Великой Отечественной Войны. Воевал на Карельском фронте.</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После войны  работал в связи. Ближе к пенсии работал в колхозе, потом ушел на заслуженный отдых. </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Завоевал один орден «Отечественной Войны 3-й степени», медаль « За освобождение Кореи»</a:t>
            </a:r>
          </a:p>
          <a:p>
            <a:endParaRPr lang="ru-RU" sz="2000">
              <a:latin typeface="Times New Roman" pitchFamily="18" charset="0"/>
              <a:cs typeface="Times New Roman" pitchFamily="18" charset="0"/>
            </a:endParaRPr>
          </a:p>
          <a:p>
            <a:endParaRPr lang="ru-RU">
              <a:latin typeface="Times New Roman" pitchFamily="18" charset="0"/>
              <a:cs typeface="Times New Roman" pitchFamily="18" charset="0"/>
            </a:endParaRPr>
          </a:p>
          <a:p>
            <a:endParaRPr lang="ru-RU"/>
          </a:p>
        </p:txBody>
      </p:sp>
      <p:pic>
        <p:nvPicPr>
          <p:cNvPr id="74755" name="Picture 2" descr="H:\DCIM\108_PANA\P1080823.JPG"/>
          <p:cNvPicPr>
            <a:picLocks noChangeAspect="1" noChangeArrowheads="1"/>
          </p:cNvPicPr>
          <p:nvPr/>
        </p:nvPicPr>
        <p:blipFill>
          <a:blip r:embed="rId2" cstate="print"/>
          <a:srcRect l="5017" r="12511"/>
          <a:stretch>
            <a:fillRect/>
          </a:stretch>
        </p:blipFill>
        <p:spPr bwMode="auto">
          <a:xfrm>
            <a:off x="5076056" y="476672"/>
            <a:ext cx="1440160" cy="232833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4756" name="Picture 3" descr="H:\DCIM\108_PANA\P1080798.JPG"/>
          <p:cNvPicPr>
            <a:picLocks noChangeAspect="1" noChangeArrowheads="1"/>
          </p:cNvPicPr>
          <p:nvPr/>
        </p:nvPicPr>
        <p:blipFill>
          <a:blip r:embed="rId3" cstate="print"/>
          <a:srcRect r="10199"/>
          <a:stretch>
            <a:fillRect/>
          </a:stretch>
        </p:blipFill>
        <p:spPr bwMode="auto">
          <a:xfrm>
            <a:off x="5220072" y="4221088"/>
            <a:ext cx="1447006" cy="214728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4757" name="Picture 4" descr="H:\DCIM\108_PANA\P1080835.JPG"/>
          <p:cNvPicPr>
            <a:picLocks noChangeAspect="1" noChangeArrowheads="1"/>
          </p:cNvPicPr>
          <p:nvPr/>
        </p:nvPicPr>
        <p:blipFill>
          <a:blip r:embed="rId4" cstate="print"/>
          <a:srcRect l="5305" r="9812"/>
          <a:stretch>
            <a:fillRect/>
          </a:stretch>
        </p:blipFill>
        <p:spPr bwMode="auto">
          <a:xfrm>
            <a:off x="6732240" y="2153568"/>
            <a:ext cx="1368152" cy="214907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Box 1"/>
          <p:cNvSpPr txBox="1">
            <a:spLocks noChangeArrowheads="1"/>
          </p:cNvSpPr>
          <p:nvPr/>
        </p:nvSpPr>
        <p:spPr bwMode="auto">
          <a:xfrm>
            <a:off x="1071563" y="1000125"/>
            <a:ext cx="3929062" cy="5602288"/>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108.Приезжев Иван Петрович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109.Ракин Михаил Яковлевич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110. Родионов Федор Сергеевич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a:p>
        </p:txBody>
      </p:sp>
      <p:pic>
        <p:nvPicPr>
          <p:cNvPr id="75779" name="Picture 2" descr="H:\DCIM\108_PANA\P1080879.JPG"/>
          <p:cNvPicPr>
            <a:picLocks noChangeAspect="1" noChangeArrowheads="1"/>
          </p:cNvPicPr>
          <p:nvPr/>
        </p:nvPicPr>
        <p:blipFill>
          <a:blip r:embed="rId2" cstate="print"/>
          <a:srcRect l="9599" r="7929"/>
          <a:stretch>
            <a:fillRect/>
          </a:stretch>
        </p:blipFill>
        <p:spPr bwMode="auto">
          <a:xfrm>
            <a:off x="4932040" y="332655"/>
            <a:ext cx="1440160" cy="232833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5780" name="Picture 3" descr="H:\DCIM\108_PANA\P1080867.JPG"/>
          <p:cNvPicPr>
            <a:picLocks noChangeAspect="1" noChangeArrowheads="1"/>
          </p:cNvPicPr>
          <p:nvPr/>
        </p:nvPicPr>
        <p:blipFill>
          <a:blip r:embed="rId3" cstate="print"/>
          <a:srcRect l="10575" r="3936"/>
          <a:stretch>
            <a:fillRect/>
          </a:stretch>
        </p:blipFill>
        <p:spPr bwMode="auto">
          <a:xfrm>
            <a:off x="5004048" y="4293096"/>
            <a:ext cx="1440160" cy="2246780"/>
          </a:xfrm>
          <a:prstGeom prst="snip2DiagRect">
            <a:avLst>
              <a:gd name="adj1" fmla="val 0"/>
              <a:gd name="adj2" fmla="val 16667"/>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5781" name="Picture 4" descr="H:\DCIM\108_PANA\P1080828.JPG"/>
          <p:cNvPicPr>
            <a:picLocks noChangeAspect="1" noChangeArrowheads="1"/>
          </p:cNvPicPr>
          <p:nvPr/>
        </p:nvPicPr>
        <p:blipFill>
          <a:blip r:embed="rId4" cstate="print"/>
          <a:srcRect l="9600" r="13601" b="6401"/>
          <a:stretch>
            <a:fillRect/>
          </a:stretch>
        </p:blipFill>
        <p:spPr bwMode="auto">
          <a:xfrm>
            <a:off x="6588224" y="2213865"/>
            <a:ext cx="1368152" cy="222324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extBox 1"/>
          <p:cNvSpPr txBox="1">
            <a:spLocks noChangeArrowheads="1"/>
          </p:cNvSpPr>
          <p:nvPr/>
        </p:nvSpPr>
        <p:spPr bwMode="auto">
          <a:xfrm>
            <a:off x="1000125" y="928688"/>
            <a:ext cx="4357688" cy="5570537"/>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111.Рогулин Алексей Петрович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112.Рожнев Тимофей Дмитриевич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113.Романов Николай Ефимович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114.Рыбкин Михаил Кондратьевич</a:t>
            </a:r>
          </a:p>
          <a:p>
            <a:endParaRPr lang="ru-RU" sz="2000">
              <a:latin typeface="Times New Roman" pitchFamily="18" charset="0"/>
              <a:cs typeface="Times New Roman" pitchFamily="18" charset="0"/>
            </a:endParaRPr>
          </a:p>
          <a:p>
            <a:endParaRPr lang="ru-RU">
              <a:latin typeface="Times New Roman" pitchFamily="18" charset="0"/>
              <a:cs typeface="Times New Roman" pitchFamily="18" charset="0"/>
            </a:endParaRPr>
          </a:p>
          <a:p>
            <a:endParaRPr lang="ru-RU"/>
          </a:p>
        </p:txBody>
      </p:sp>
      <p:pic>
        <p:nvPicPr>
          <p:cNvPr id="76803" name="Picture 2" descr="сканирование0004"/>
          <p:cNvPicPr>
            <a:picLocks noChangeAspect="1" noChangeArrowheads="1"/>
          </p:cNvPicPr>
          <p:nvPr/>
        </p:nvPicPr>
        <p:blipFill>
          <a:blip r:embed="rId2" cstate="print">
            <a:lum contrast="12000"/>
          </a:blip>
          <a:srcRect/>
          <a:stretch>
            <a:fillRect/>
          </a:stretch>
        </p:blipFill>
        <p:spPr bwMode="auto">
          <a:xfrm>
            <a:off x="5220072" y="1628800"/>
            <a:ext cx="1643062" cy="24892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Box 1"/>
          <p:cNvSpPr txBox="1">
            <a:spLocks noChangeArrowheads="1"/>
          </p:cNvSpPr>
          <p:nvPr/>
        </p:nvSpPr>
        <p:spPr bwMode="auto">
          <a:xfrm>
            <a:off x="1071563" y="785813"/>
            <a:ext cx="4733925" cy="5816600"/>
          </a:xfrm>
          <a:prstGeom prst="rect">
            <a:avLst/>
          </a:prstGeom>
          <a:noFill/>
          <a:ln w="9525">
            <a:noFill/>
            <a:miter lim="800000"/>
            <a:headEnd/>
            <a:tailEnd/>
          </a:ln>
        </p:spPr>
        <p:txBody>
          <a:bodyPr wrap="none">
            <a:spAutoFit/>
          </a:bodyPr>
          <a:lstStyle/>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115.Рябов Павел Никонович</a:t>
            </a:r>
          </a:p>
          <a:p>
            <a:r>
              <a:rPr lang="ru-RU" sz="1400" i="1">
                <a:latin typeface="Times New Roman" pitchFamily="18" charset="0"/>
                <a:cs typeface="Times New Roman" pitchFamily="18" charset="0"/>
              </a:rPr>
              <a:t>Рябов Павел Никонович участник Великой Отечественной </a:t>
            </a:r>
          </a:p>
          <a:p>
            <a:r>
              <a:rPr lang="ru-RU" sz="1400" i="1">
                <a:latin typeface="Times New Roman" pitchFamily="18" charset="0"/>
                <a:cs typeface="Times New Roman" pitchFamily="18" charset="0"/>
              </a:rPr>
              <a:t>войны.</a:t>
            </a:r>
          </a:p>
          <a:p>
            <a:r>
              <a:rPr lang="ru-RU" sz="1400" i="1">
                <a:latin typeface="Times New Roman" pitchFamily="18" charset="0"/>
                <a:cs typeface="Times New Roman" pitchFamily="18" charset="0"/>
              </a:rPr>
              <a:t>Приехал в Сибирь из средней полосы России. Вместе с </a:t>
            </a:r>
          </a:p>
          <a:p>
            <a:r>
              <a:rPr lang="ru-RU" sz="1400" i="1">
                <a:latin typeface="Times New Roman" pitchFamily="18" charset="0"/>
                <a:cs typeface="Times New Roman" pitchFamily="18" charset="0"/>
              </a:rPr>
              <a:t>женой работали в школе. Историк по образованию, </a:t>
            </a:r>
          </a:p>
          <a:p>
            <a:r>
              <a:rPr lang="ru-RU" sz="1400" i="1">
                <a:latin typeface="Times New Roman" pitchFamily="18" charset="0"/>
                <a:cs typeface="Times New Roman" pitchFamily="18" charset="0"/>
              </a:rPr>
              <a:t>он давал хорошие знания учащимся, любил, когда ребята </a:t>
            </a:r>
          </a:p>
          <a:p>
            <a:r>
              <a:rPr lang="ru-RU" sz="1400" i="1">
                <a:latin typeface="Times New Roman" pitchFamily="18" charset="0"/>
                <a:cs typeface="Times New Roman" pitchFamily="18" charset="0"/>
              </a:rPr>
              <a:t>высказывали своё мнение, которое подчас расходилось с</a:t>
            </a:r>
          </a:p>
          <a:p>
            <a:r>
              <a:rPr lang="ru-RU" sz="1400" i="1">
                <a:latin typeface="Times New Roman" pitchFamily="18" charset="0"/>
                <a:cs typeface="Times New Roman" pitchFamily="18" charset="0"/>
              </a:rPr>
              <a:t> общепринятым.</a:t>
            </a:r>
          </a:p>
          <a:p>
            <a:r>
              <a:rPr lang="ru-RU" sz="1400" i="1">
                <a:latin typeface="Times New Roman" pitchFamily="18" charset="0"/>
                <a:cs typeface="Times New Roman" pitchFamily="18" charset="0"/>
              </a:rPr>
              <a:t>В 1950 году был завучем школы. </a:t>
            </a:r>
          </a:p>
          <a:p>
            <a:r>
              <a:rPr lang="ru-RU" sz="1400" i="1">
                <a:latin typeface="Times New Roman" pitchFamily="18" charset="0"/>
                <a:cs typeface="Times New Roman" pitchFamily="18" charset="0"/>
              </a:rPr>
              <a:t>За труд был награждён орденом Знак почёта.</a:t>
            </a:r>
          </a:p>
          <a:p>
            <a:r>
              <a:rPr lang="ru-RU" sz="1400"/>
              <a:t> </a:t>
            </a:r>
          </a:p>
          <a:p>
            <a:endParaRPr lang="ru-RU" sz="1400"/>
          </a:p>
          <a:p>
            <a:r>
              <a:rPr lang="ru-RU" sz="2000">
                <a:latin typeface="Times New Roman" pitchFamily="18" charset="0"/>
                <a:cs typeface="Times New Roman" pitchFamily="18" charset="0"/>
              </a:rPr>
              <a:t>116.Савин Николай Михайлович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117.Савостников Петр Михайлович</a:t>
            </a:r>
          </a:p>
          <a:p>
            <a:endParaRPr lang="ru-RU" sz="2000">
              <a:latin typeface="Times New Roman" pitchFamily="18" charset="0"/>
              <a:cs typeface="Times New Roman" pitchFamily="18" charset="0"/>
            </a:endParaRPr>
          </a:p>
          <a:p>
            <a:endParaRPr lang="ru-RU"/>
          </a:p>
        </p:txBody>
      </p:sp>
      <p:pic>
        <p:nvPicPr>
          <p:cNvPr id="77827" name="Picture 2" descr="H:\DCIM\108_PANA\P1080878.JPG"/>
          <p:cNvPicPr>
            <a:picLocks noChangeAspect="1" noChangeArrowheads="1"/>
          </p:cNvPicPr>
          <p:nvPr/>
        </p:nvPicPr>
        <p:blipFill>
          <a:blip r:embed="rId2" cstate="print"/>
          <a:srcRect l="4829" r="8243"/>
          <a:stretch>
            <a:fillRect/>
          </a:stretch>
        </p:blipFill>
        <p:spPr bwMode="auto">
          <a:xfrm rot="10800000" flipH="1" flipV="1">
            <a:off x="5708360" y="357188"/>
            <a:ext cx="1383920" cy="213570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7828" name="Picture 3" descr="H:\DCIM\108_PANA\P1080808.JPG"/>
          <p:cNvPicPr>
            <a:picLocks noChangeAspect="1" noChangeArrowheads="1"/>
          </p:cNvPicPr>
          <p:nvPr/>
        </p:nvPicPr>
        <p:blipFill>
          <a:blip r:embed="rId3" cstate="print"/>
          <a:srcRect l="5679" r="3602"/>
          <a:stretch>
            <a:fillRect/>
          </a:stretch>
        </p:blipFill>
        <p:spPr bwMode="auto">
          <a:xfrm>
            <a:off x="7164288" y="2492896"/>
            <a:ext cx="1512168" cy="22225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7829" name="Picture 4" descr="H:\DCIM\108_PANA\P1080810.JPG"/>
          <p:cNvPicPr>
            <a:picLocks noChangeAspect="1" noChangeArrowheads="1"/>
          </p:cNvPicPr>
          <p:nvPr/>
        </p:nvPicPr>
        <p:blipFill>
          <a:blip r:embed="rId4" cstate="print"/>
          <a:srcRect l="5978" r="9139"/>
          <a:stretch>
            <a:fillRect/>
          </a:stretch>
        </p:blipFill>
        <p:spPr bwMode="auto">
          <a:xfrm>
            <a:off x="5652120" y="4221088"/>
            <a:ext cx="1368152" cy="214907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extBox 1"/>
          <p:cNvSpPr txBox="1">
            <a:spLocks noChangeArrowheads="1"/>
          </p:cNvSpPr>
          <p:nvPr/>
        </p:nvSpPr>
        <p:spPr bwMode="auto">
          <a:xfrm>
            <a:off x="1000125" y="714375"/>
            <a:ext cx="4316413" cy="5848350"/>
          </a:xfrm>
          <a:prstGeom prst="rect">
            <a:avLst/>
          </a:prstGeom>
          <a:noFill/>
          <a:ln w="9525">
            <a:noFill/>
            <a:miter lim="800000"/>
            <a:headEnd/>
            <a:tailEnd/>
          </a:ln>
        </p:spPr>
        <p:txBody>
          <a:bodyPr>
            <a:spAutoFit/>
          </a:bodyPr>
          <a:lstStyle/>
          <a:p>
            <a:r>
              <a:rPr lang="ru-RU">
                <a:latin typeface="Times New Roman" pitchFamily="18" charset="0"/>
                <a:cs typeface="Times New Roman" pitchFamily="18" charset="0"/>
              </a:rPr>
              <a:t>118.Рязанцев Павел Никитич</a:t>
            </a:r>
          </a:p>
          <a:p>
            <a:endParaRPr lang="ru-RU">
              <a:latin typeface="Times New Roman" pitchFamily="18" charset="0"/>
              <a:cs typeface="Times New Roman" pitchFamily="18" charset="0"/>
            </a:endParaRPr>
          </a:p>
          <a:p>
            <a:r>
              <a:rPr lang="ru-RU">
                <a:latin typeface="Times New Roman" pitchFamily="18" charset="0"/>
                <a:cs typeface="Times New Roman" pitchFamily="18" charset="0"/>
              </a:rPr>
              <a:t>119.Саваков Николай Николаевич</a:t>
            </a:r>
          </a:p>
          <a:p>
            <a:endParaRPr lang="ru-RU">
              <a:latin typeface="Times New Roman" pitchFamily="18" charset="0"/>
              <a:cs typeface="Times New Roman" pitchFamily="18" charset="0"/>
            </a:endParaRPr>
          </a:p>
          <a:p>
            <a:r>
              <a:rPr lang="ru-RU" sz="2000">
                <a:latin typeface="Times New Roman" pitchFamily="18" charset="0"/>
                <a:cs typeface="Times New Roman" pitchFamily="18" charset="0"/>
              </a:rPr>
              <a:t>120.Садырин Василий Фёдорович </a:t>
            </a:r>
            <a:r>
              <a:rPr lang="ru-RU" sz="1400">
                <a:latin typeface="Times New Roman" pitchFamily="18" charset="0"/>
                <a:cs typeface="Times New Roman" pitchFamily="18" charset="0"/>
              </a:rPr>
              <a:t>(1913 г.р.)</a:t>
            </a:r>
          </a:p>
          <a:p>
            <a:r>
              <a:rPr lang="ru-RU" sz="1400" i="1">
                <a:latin typeface="Times New Roman" pitchFamily="18" charset="0"/>
                <a:cs typeface="Times New Roman" pitchFamily="18" charset="0"/>
              </a:rPr>
              <a:t>Ушел на фронт 14 июля 1941 году. Был отправлен на Дальневосточный фронт (во Владивосток). Служил в разведке.</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Однажды пошли в разведку вчетвером, попали в окружение врага: двух убило, один был ранен, а Василий Федорович чудом остался жив. Он был награжден медаль «За отвагу».</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В 1965 году был награжден медалью «20 лет победы над Германией», в 1968 году- «50 лет Вооруженных сил СССР».</a:t>
            </a:r>
          </a:p>
          <a:p>
            <a:endParaRPr lang="ru-RU" sz="1400" i="1">
              <a:latin typeface="Times New Roman" pitchFamily="18" charset="0"/>
              <a:cs typeface="Times New Roman" pitchFamily="18" charset="0"/>
            </a:endParaRPr>
          </a:p>
          <a:p>
            <a:r>
              <a:rPr lang="ru-RU" sz="2000">
                <a:latin typeface="Times New Roman" pitchFamily="18" charset="0"/>
                <a:cs typeface="Times New Roman" pitchFamily="18" charset="0"/>
              </a:rPr>
              <a:t>121.Салтыков Петр Иванович</a:t>
            </a:r>
          </a:p>
          <a:p>
            <a:r>
              <a:rPr lang="ru-RU" sz="2000">
                <a:latin typeface="Times New Roman" pitchFamily="18" charset="0"/>
                <a:cs typeface="Times New Roman" pitchFamily="18" charset="0"/>
              </a:rPr>
              <a:t>122.Сизёв Андрей Терентьевич</a:t>
            </a:r>
          </a:p>
          <a:p>
            <a:endParaRPr lang="ru-RU" sz="2000">
              <a:latin typeface="Times New Roman" pitchFamily="18" charset="0"/>
              <a:cs typeface="Times New Roman" pitchFamily="18" charset="0"/>
            </a:endParaRPr>
          </a:p>
          <a:p>
            <a:endParaRPr lang="ru-RU" sz="1400" i="1">
              <a:latin typeface="Times New Roman" pitchFamily="18" charset="0"/>
              <a:cs typeface="Times New Roman" pitchFamily="18" charset="0"/>
            </a:endParaRPr>
          </a:p>
          <a:p>
            <a:endParaRPr lang="ru-RU">
              <a:latin typeface="Times New Roman" pitchFamily="18" charset="0"/>
              <a:cs typeface="Times New Roman" pitchFamily="18" charset="0"/>
            </a:endParaRPr>
          </a:p>
          <a:p>
            <a:endParaRPr lang="ru-RU"/>
          </a:p>
        </p:txBody>
      </p:sp>
      <p:pic>
        <p:nvPicPr>
          <p:cNvPr id="78851" name="Picture 2" descr="H:\DCIM\108_PANA\P1080849.JPG"/>
          <p:cNvPicPr>
            <a:picLocks noChangeAspect="1" noChangeArrowheads="1"/>
          </p:cNvPicPr>
          <p:nvPr/>
        </p:nvPicPr>
        <p:blipFill>
          <a:blip r:embed="rId2" cstate="print"/>
          <a:srcRect r="7480"/>
          <a:stretch>
            <a:fillRect/>
          </a:stretch>
        </p:blipFill>
        <p:spPr bwMode="auto">
          <a:xfrm>
            <a:off x="5436096" y="1661338"/>
            <a:ext cx="1800199" cy="259433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extBox 1"/>
          <p:cNvSpPr txBox="1">
            <a:spLocks noChangeArrowheads="1"/>
          </p:cNvSpPr>
          <p:nvPr/>
        </p:nvSpPr>
        <p:spPr bwMode="auto">
          <a:xfrm>
            <a:off x="1071563" y="857250"/>
            <a:ext cx="3703637" cy="5602288"/>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123.Сизёв Евгений Михайлович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124.Сизёв Иван Семенович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125.Сизёв Василий Николаевич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126.Сизёв Михаил Степанович</a:t>
            </a:r>
          </a:p>
          <a:p>
            <a:endParaRPr lang="ru-RU"/>
          </a:p>
        </p:txBody>
      </p:sp>
      <p:pic>
        <p:nvPicPr>
          <p:cNvPr id="79875" name="Picture 2" descr="H:\DCIM\108_PANA\P1080799.JPG"/>
          <p:cNvPicPr>
            <a:picLocks noChangeAspect="1" noChangeArrowheads="1"/>
          </p:cNvPicPr>
          <p:nvPr/>
        </p:nvPicPr>
        <p:blipFill>
          <a:blip r:embed="rId2" cstate="print"/>
          <a:srcRect l="5218" r="3583"/>
          <a:stretch>
            <a:fillRect/>
          </a:stretch>
        </p:blipFill>
        <p:spPr bwMode="auto">
          <a:xfrm>
            <a:off x="5436096" y="285749"/>
            <a:ext cx="1512168" cy="221080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9876" name="Picture 3" descr="H:\DCIM\108_PANA\P1080818.JPG"/>
          <p:cNvPicPr>
            <a:picLocks noChangeAspect="1" noChangeArrowheads="1"/>
          </p:cNvPicPr>
          <p:nvPr/>
        </p:nvPicPr>
        <p:blipFill>
          <a:blip r:embed="rId3" cstate="print"/>
          <a:srcRect r="9044"/>
          <a:stretch>
            <a:fillRect/>
          </a:stretch>
        </p:blipFill>
        <p:spPr bwMode="auto">
          <a:xfrm>
            <a:off x="5357813" y="3357562"/>
            <a:ext cx="1590451" cy="233210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extBox 1"/>
          <p:cNvSpPr txBox="1">
            <a:spLocks noChangeArrowheads="1"/>
          </p:cNvSpPr>
          <p:nvPr/>
        </p:nvSpPr>
        <p:spPr bwMode="auto">
          <a:xfrm>
            <a:off x="785813" y="642938"/>
            <a:ext cx="4421187" cy="5602287"/>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127.Сизёв Филипп Андреевич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128.Сизёв Яков Иванович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129.Силаенко Василий Никифорович</a:t>
            </a:r>
          </a:p>
          <a:p>
            <a:endParaRPr lang="ru-RU" sz="2000">
              <a:latin typeface="Times New Roman" pitchFamily="18" charset="0"/>
              <a:cs typeface="Times New Roman" pitchFamily="18" charset="0"/>
            </a:endParaRPr>
          </a:p>
          <a:p>
            <a:endParaRPr lang="ru-RU" sz="2000"/>
          </a:p>
          <a:p>
            <a:endParaRPr lang="ru-RU" sz="2000"/>
          </a:p>
          <a:p>
            <a:endParaRPr lang="ru-RU" sz="2000"/>
          </a:p>
          <a:p>
            <a:r>
              <a:rPr lang="ru-RU" sz="2000">
                <a:latin typeface="Times New Roman" pitchFamily="18" charset="0"/>
                <a:cs typeface="Times New Roman" pitchFamily="18" charset="0"/>
              </a:rPr>
              <a:t>130.Силаенко Татьяна Григорьевна</a:t>
            </a:r>
          </a:p>
          <a:p>
            <a:endParaRPr lang="ru-RU" sz="2000">
              <a:latin typeface="Times New Roman" pitchFamily="18" charset="0"/>
              <a:cs typeface="Times New Roman" pitchFamily="18" charset="0"/>
            </a:endParaRPr>
          </a:p>
          <a:p>
            <a:endParaRPr lang="ru-RU"/>
          </a:p>
        </p:txBody>
      </p:sp>
      <p:pic>
        <p:nvPicPr>
          <p:cNvPr id="80899" name="Picture 2" descr="H:\DCIM\108_PANA\P1080824.JPG"/>
          <p:cNvPicPr>
            <a:picLocks noChangeAspect="1" noChangeArrowheads="1"/>
          </p:cNvPicPr>
          <p:nvPr/>
        </p:nvPicPr>
        <p:blipFill>
          <a:blip r:embed="rId2" cstate="print"/>
          <a:srcRect l="5040" r="9281"/>
          <a:stretch>
            <a:fillRect/>
          </a:stretch>
        </p:blipFill>
        <p:spPr bwMode="auto">
          <a:xfrm>
            <a:off x="5292080" y="260648"/>
            <a:ext cx="1512168" cy="235323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0900" name="Picture 3" descr="H:\DCIM\108_PANA\P1080836.JPG"/>
          <p:cNvPicPr>
            <a:picLocks noChangeAspect="1" noChangeArrowheads="1"/>
          </p:cNvPicPr>
          <p:nvPr/>
        </p:nvPicPr>
        <p:blipFill>
          <a:blip r:embed="rId3" cstate="print"/>
          <a:srcRect l="5110" r="9664"/>
          <a:stretch>
            <a:fillRect/>
          </a:stretch>
        </p:blipFill>
        <p:spPr bwMode="auto">
          <a:xfrm>
            <a:off x="5292080" y="2996952"/>
            <a:ext cx="1512168" cy="236696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extBox 1"/>
          <p:cNvSpPr txBox="1">
            <a:spLocks noChangeArrowheads="1"/>
          </p:cNvSpPr>
          <p:nvPr/>
        </p:nvSpPr>
        <p:spPr bwMode="auto">
          <a:xfrm>
            <a:off x="714375" y="785813"/>
            <a:ext cx="4324350" cy="5602287"/>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131.Симонов Александр Иванович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132.Скороходов Николай Филиппович </a:t>
            </a:r>
            <a:r>
              <a:rPr lang="ru-RU" sz="1400">
                <a:latin typeface="Times New Roman" pitchFamily="18" charset="0"/>
                <a:cs typeface="Times New Roman" pitchFamily="18" charset="0"/>
              </a:rPr>
              <a:t>(1919 г.р.)</a:t>
            </a:r>
            <a:r>
              <a:rPr lang="ru-RU" sz="2000">
                <a:latin typeface="Times New Roman" pitchFamily="18" charset="0"/>
                <a:cs typeface="Times New Roman" pitchFamily="18" charset="0"/>
              </a:rPr>
              <a:t/>
            </a:r>
            <a:br>
              <a:rPr lang="ru-RU" sz="2000">
                <a:latin typeface="Times New Roman" pitchFamily="18" charset="0"/>
                <a:cs typeface="Times New Roman" pitchFamily="18" charset="0"/>
              </a:rPr>
            </a:br>
            <a:r>
              <a:rPr lang="ru-RU" sz="1400" i="1">
                <a:latin typeface="Times New Roman" pitchFamily="18" charset="0"/>
                <a:cs typeface="Times New Roman" pitchFamily="18" charset="0"/>
              </a:rPr>
              <a:t>Двадцати двух летним юношей ушел добровольцем на фронт. Воевал на Дальневосточном фронте в 254 стрелковом полку. Это танковый десантник, командир взвода автоматчиков.</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Это было 10 сентября 1944 года.  Шел большой бой под станцией Машинжан.  В бою Николай Филиппович потерял шинель и документы, остался в одной каске с автоматом в руках. Вместе с товарищами он взял в плен девятнадцать японцев, хотя они оказывали упорное сопротивление и долго не сдавались.</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Имеет награды: «Орден Красной Звезды», «Медаль за победу над Японией».</a:t>
            </a:r>
          </a:p>
          <a:p>
            <a:r>
              <a:rPr lang="ru-RU" sz="2000">
                <a:latin typeface="Times New Roman" pitchFamily="18" charset="0"/>
                <a:cs typeface="Times New Roman" pitchFamily="18" charset="0"/>
              </a:rPr>
              <a:t> </a:t>
            </a:r>
          </a:p>
          <a:p>
            <a:r>
              <a:rPr lang="ru-RU" sz="2000">
                <a:latin typeface="Times New Roman" pitchFamily="18" charset="0"/>
                <a:cs typeface="Times New Roman" pitchFamily="18" charset="0"/>
              </a:rPr>
              <a:t>133.Скороходов Пётр Филиппович</a:t>
            </a:r>
          </a:p>
          <a:p>
            <a:r>
              <a:rPr lang="ru-RU" sz="2000">
                <a:latin typeface="Times New Roman" pitchFamily="18" charset="0"/>
                <a:cs typeface="Times New Roman" pitchFamily="18" charset="0"/>
              </a:rPr>
              <a:t>134.Слободчиков Егор Егорович</a:t>
            </a:r>
          </a:p>
          <a:p>
            <a:endParaRPr lang="ru-RU" sz="2000">
              <a:latin typeface="Times New Roman" pitchFamily="18" charset="0"/>
              <a:cs typeface="Times New Roman" pitchFamily="18" charset="0"/>
            </a:endParaRPr>
          </a:p>
          <a:p>
            <a:endParaRPr lang="ru-RU"/>
          </a:p>
        </p:txBody>
      </p:sp>
      <p:pic>
        <p:nvPicPr>
          <p:cNvPr id="81923" name="Picture 2" descr="H:\DCIM\108_PANA\P1080813.JPG"/>
          <p:cNvPicPr>
            <a:picLocks noChangeAspect="1" noChangeArrowheads="1"/>
          </p:cNvPicPr>
          <p:nvPr/>
        </p:nvPicPr>
        <p:blipFill>
          <a:blip r:embed="rId2" cstate="print"/>
          <a:srcRect l="4421" r="12605"/>
          <a:stretch>
            <a:fillRect/>
          </a:stretch>
        </p:blipFill>
        <p:spPr bwMode="auto">
          <a:xfrm>
            <a:off x="5580112" y="1988840"/>
            <a:ext cx="1728192" cy="277585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Box 1"/>
          <p:cNvSpPr txBox="1">
            <a:spLocks noChangeArrowheads="1"/>
          </p:cNvSpPr>
          <p:nvPr/>
        </p:nvSpPr>
        <p:spPr bwMode="auto">
          <a:xfrm>
            <a:off x="1143000" y="428625"/>
            <a:ext cx="4594225" cy="7140575"/>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135.Сороколетов Егор Михайлович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136.Сороколетов Николай Никонорович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137.Старостин Григорий Дмитриевич</a:t>
            </a:r>
          </a:p>
          <a:p>
            <a:r>
              <a:rPr lang="ru-RU" sz="2000">
                <a:latin typeface="Times New Roman" pitchFamily="18" charset="0"/>
                <a:cs typeface="Times New Roman" pitchFamily="18" charset="0"/>
              </a:rPr>
              <a:t>138.Старостин Николай Дмитриевич</a:t>
            </a:r>
          </a:p>
          <a:p>
            <a:r>
              <a:rPr lang="ru-RU" sz="2000">
                <a:latin typeface="Times New Roman" pitchFamily="18" charset="0"/>
                <a:cs typeface="Times New Roman" pitchFamily="18" charset="0"/>
              </a:rPr>
              <a:t>139.Сурков Б.А.</a:t>
            </a:r>
          </a:p>
          <a:p>
            <a:r>
              <a:rPr lang="ru-RU" sz="2000">
                <a:latin typeface="Times New Roman" pitchFamily="18" charset="0"/>
                <a:cs typeface="Times New Roman" pitchFamily="18" charset="0"/>
              </a:rPr>
              <a:t>140.Табулович Ефрем Осипович</a:t>
            </a:r>
          </a:p>
          <a:p>
            <a:r>
              <a:rPr lang="ru-RU" sz="2000">
                <a:latin typeface="Times New Roman" pitchFamily="18" charset="0"/>
                <a:cs typeface="Times New Roman" pitchFamily="18" charset="0"/>
              </a:rPr>
              <a:t>141.Тарков Петр Михайлович</a:t>
            </a:r>
          </a:p>
          <a:p>
            <a:r>
              <a:rPr lang="ru-RU" sz="2000">
                <a:latin typeface="Times New Roman" pitchFamily="18" charset="0"/>
                <a:cs typeface="Times New Roman" pitchFamily="18" charset="0"/>
              </a:rPr>
              <a:t>142.Татаринцев Александр Егорович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a:p>
        </p:txBody>
      </p:sp>
      <p:pic>
        <p:nvPicPr>
          <p:cNvPr id="82947" name="Picture 2" descr="H:\DCIM\108_PANA\P1080841.JPG"/>
          <p:cNvPicPr>
            <a:picLocks noChangeAspect="1" noChangeArrowheads="1"/>
          </p:cNvPicPr>
          <p:nvPr/>
        </p:nvPicPr>
        <p:blipFill>
          <a:blip r:embed="rId2" cstate="print"/>
          <a:srcRect l="4336" r="8934"/>
          <a:stretch>
            <a:fillRect/>
          </a:stretch>
        </p:blipFill>
        <p:spPr bwMode="auto">
          <a:xfrm>
            <a:off x="6084168" y="1556792"/>
            <a:ext cx="1656184" cy="254674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3000" y="785813"/>
            <a:ext cx="4643438" cy="5140325"/>
          </a:xfrm>
          <a:prstGeom prst="rect">
            <a:avLst/>
          </a:prstGeom>
          <a:noFill/>
        </p:spPr>
        <p:txBody>
          <a:bodyPr>
            <a:spAutoFit/>
          </a:bodyPr>
          <a:lstStyle/>
          <a:p>
            <a:pPr>
              <a:defRPr/>
            </a:pPr>
            <a:r>
              <a:rPr lang="ru-RU" sz="2000" dirty="0">
                <a:latin typeface="Times New Roman" pitchFamily="18" charset="0"/>
                <a:cs typeface="Times New Roman" pitchFamily="18" charset="0"/>
              </a:rPr>
              <a:t>143.Тихонов Сергей Михайлович</a:t>
            </a:r>
          </a:p>
          <a:p>
            <a:pPr indent="180975">
              <a:defRPr/>
            </a:pPr>
            <a:r>
              <a:rPr lang="ru-RU" sz="1400" i="1" dirty="0">
                <a:latin typeface="Times New Roman" pitchFamily="18" charset="0"/>
                <a:cs typeface="Times New Roman" pitchFamily="18" charset="0"/>
              </a:rPr>
              <a:t>Тихонов Сергей Михайлович родился в Шипицыно в семье учителя. Очень хотел быть учителем. Экстерном получил аттестат на право преподавать в начальных классах. Был участником Великой Отечественной войны. После войны трудился в Тарасово.</a:t>
            </a:r>
          </a:p>
          <a:p>
            <a:pPr indent="180975" eaLnBrk="0" hangingPunct="0">
              <a:defRPr/>
            </a:pPr>
            <a:r>
              <a:rPr lang="ru-RU" sz="1400" i="1" dirty="0">
                <a:latin typeface="Times New Roman" pitchFamily="18" charset="0"/>
                <a:cs typeface="Times New Roman" pitchFamily="18" charset="0"/>
              </a:rPr>
              <a:t>Он был добрым человеком, его уважали ребятишки, был хорошим собеседником и пропагандистом.</a:t>
            </a:r>
          </a:p>
          <a:p>
            <a:pPr indent="180975" eaLnBrk="0" hangingPunct="0">
              <a:defRPr/>
            </a:pPr>
            <a:endParaRPr lang="ru-RU" sz="2000" i="1" dirty="0">
              <a:latin typeface="Times New Roman" pitchFamily="18" charset="0"/>
              <a:cs typeface="Times New Roman" pitchFamily="18" charset="0"/>
            </a:endParaRPr>
          </a:p>
          <a:p>
            <a:pPr indent="180975" eaLnBrk="0" hangingPunct="0">
              <a:defRPr/>
            </a:pPr>
            <a:endParaRPr lang="ru-RU" sz="2000" i="1" dirty="0">
              <a:latin typeface="Times New Roman" pitchFamily="18" charset="0"/>
              <a:cs typeface="Times New Roman" pitchFamily="18" charset="0"/>
            </a:endParaRPr>
          </a:p>
          <a:p>
            <a:pPr indent="180975" eaLnBrk="0" hangingPunct="0">
              <a:defRPr/>
            </a:pPr>
            <a:r>
              <a:rPr lang="ru-RU" sz="2000" i="1" dirty="0">
                <a:latin typeface="Times New Roman" pitchFamily="18" charset="0"/>
                <a:cs typeface="Times New Roman" pitchFamily="18" charset="0"/>
              </a:rPr>
              <a:t>144.</a:t>
            </a:r>
            <a:r>
              <a:rPr lang="ru-RU" sz="2000" dirty="0">
                <a:latin typeface="Times New Roman" pitchFamily="18" charset="0"/>
                <a:cs typeface="Times New Roman" pitchFamily="18" charset="0"/>
              </a:rPr>
              <a:t>Токмаков Сергей Андреевич </a:t>
            </a:r>
          </a:p>
          <a:p>
            <a:pPr indent="180975" eaLnBrk="0" hangingPunct="0">
              <a:defRPr/>
            </a:pPr>
            <a:r>
              <a:rPr lang="ru-RU" sz="1400" dirty="0">
                <a:latin typeface="Times New Roman" pitchFamily="18" charset="0"/>
                <a:cs typeface="Times New Roman" pitchFamily="18" charset="0"/>
              </a:rPr>
              <a:t>(1894 г.р.)</a:t>
            </a:r>
            <a:br>
              <a:rPr lang="ru-RU" sz="1400" dirty="0">
                <a:latin typeface="Times New Roman" pitchFamily="18" charset="0"/>
                <a:cs typeface="Times New Roman" pitchFamily="18" charset="0"/>
              </a:rPr>
            </a:br>
            <a:r>
              <a:rPr lang="ru-RU" sz="1400" i="1" dirty="0">
                <a:latin typeface="Times New Roman" pitchFamily="18" charset="0"/>
                <a:cs typeface="Times New Roman" pitchFamily="18" charset="0"/>
              </a:rPr>
              <a:t>Участник двух войн: Первой Мировой войны 1914 года и Великой Отечественной 1941-1945гг. Ушел на фронт в 1942 году. Воевал на Северном фронте. Участвовал в освобождении Кенигсберга.  Имел ранение в руку. Был награжден: «Орденом Красной Звезды»; медалями: «За отвагу», «За боевые заслуги».</a:t>
            </a:r>
          </a:p>
          <a:p>
            <a:pPr indent="180975" eaLnBrk="0" hangingPunct="0">
              <a:defRPr/>
            </a:pPr>
            <a:endParaRPr lang="ru-RU" sz="1400" i="1" dirty="0">
              <a:latin typeface="Times New Roman" pitchFamily="18" charset="0"/>
              <a:cs typeface="Times New Roman" pitchFamily="18" charset="0"/>
            </a:endParaRPr>
          </a:p>
          <a:p>
            <a:pPr>
              <a:defRPr/>
            </a:pPr>
            <a:endParaRPr lang="ru-RU" sz="2000" dirty="0">
              <a:latin typeface="Times New Roman" pitchFamily="18" charset="0"/>
              <a:cs typeface="Times New Roman" pitchFamily="18" charset="0"/>
            </a:endParaRPr>
          </a:p>
          <a:p>
            <a:pPr>
              <a:defRPr/>
            </a:pPr>
            <a:endParaRPr lang="ru-RU" dirty="0"/>
          </a:p>
        </p:txBody>
      </p:sp>
      <p:pic>
        <p:nvPicPr>
          <p:cNvPr id="83971" name="Picture 3"/>
          <p:cNvPicPr>
            <a:picLocks noChangeAspect="1" noChangeArrowheads="1"/>
          </p:cNvPicPr>
          <p:nvPr/>
        </p:nvPicPr>
        <p:blipFill>
          <a:blip r:embed="rId2" cstate="print">
            <a:lum bright="10000"/>
          </a:blip>
          <a:srcRect/>
          <a:stretch>
            <a:fillRect/>
          </a:stretch>
        </p:blipFill>
        <p:spPr bwMode="auto">
          <a:xfrm>
            <a:off x="6000750" y="714375"/>
            <a:ext cx="1714500" cy="235108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3972" name="Picture 3" descr="H:\DCIM\108_PANA\P1080876.JPG"/>
          <p:cNvPicPr>
            <a:picLocks noChangeAspect="1" noChangeArrowheads="1"/>
          </p:cNvPicPr>
          <p:nvPr/>
        </p:nvPicPr>
        <p:blipFill>
          <a:blip r:embed="rId3" cstate="print"/>
          <a:srcRect l="4783" r="7907"/>
          <a:stretch>
            <a:fillRect/>
          </a:stretch>
        </p:blipFill>
        <p:spPr bwMode="auto">
          <a:xfrm>
            <a:off x="6012160" y="3500437"/>
            <a:ext cx="1584176" cy="241980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Box 1"/>
          <p:cNvSpPr txBox="1">
            <a:spLocks noChangeArrowheads="1"/>
          </p:cNvSpPr>
          <p:nvPr/>
        </p:nvSpPr>
        <p:spPr bwMode="auto">
          <a:xfrm>
            <a:off x="928688" y="487363"/>
            <a:ext cx="5984875" cy="6462712"/>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145.Торгунаков Евгений Спиридонович</a:t>
            </a:r>
          </a:p>
          <a:p>
            <a:r>
              <a:rPr lang="ru-RU" sz="1400" i="1">
                <a:latin typeface="Times New Roman" pitchFamily="18" charset="0"/>
                <a:cs typeface="Times New Roman" pitchFamily="18" charset="0"/>
              </a:rPr>
              <a:t>Вдекабре 1941 года  был призван по мобилизации в ряды Советской армии. </a:t>
            </a:r>
          </a:p>
          <a:p>
            <a:r>
              <a:rPr lang="ru-RU" sz="1400" i="1">
                <a:latin typeface="Times New Roman" pitchFamily="18" charset="0"/>
                <a:cs typeface="Times New Roman" pitchFamily="18" charset="0"/>
              </a:rPr>
              <a:t>Служил в противотанковом особом батальоне Юго-Западного фронта.</a:t>
            </a:r>
          </a:p>
          <a:p>
            <a:r>
              <a:rPr lang="ru-RU" sz="1400" i="1">
                <a:latin typeface="Times New Roman" pitchFamily="18" charset="0"/>
                <a:cs typeface="Times New Roman" pitchFamily="18" charset="0"/>
              </a:rPr>
              <a:t> В мае 1942 года его часть попала в окружение. </a:t>
            </a:r>
          </a:p>
          <a:p>
            <a:r>
              <a:rPr lang="ru-RU" sz="1400" i="1">
                <a:latin typeface="Times New Roman" pitchFamily="18" charset="0"/>
                <a:cs typeface="Times New Roman" pitchFamily="18" charset="0"/>
              </a:rPr>
              <a:t>Он был ранен и попал в плен под Северным Донцом.</a:t>
            </a:r>
          </a:p>
          <a:p>
            <a:r>
              <a:rPr lang="ru-RU" sz="1400" i="1">
                <a:latin typeface="Times New Roman" pitchFamily="18" charset="0"/>
                <a:cs typeface="Times New Roman" pitchFamily="18" charset="0"/>
              </a:rPr>
              <a:t>Попал в лагерь военнопленных в Польше. Совершил побег</a:t>
            </a:r>
          </a:p>
          <a:p>
            <a:r>
              <a:rPr lang="ru-RU" sz="1400" i="1">
                <a:latin typeface="Times New Roman" pitchFamily="18" charset="0"/>
                <a:cs typeface="Times New Roman" pitchFamily="18" charset="0"/>
              </a:rPr>
              <a:t>и воевал во французском отряде сопротивления в 1944 году.</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146.Торгунаков Максим Спиридонович</a:t>
            </a:r>
          </a:p>
          <a:p>
            <a:r>
              <a:rPr lang="ru-RU" sz="1200">
                <a:latin typeface="Times New Roman" pitchFamily="18" charset="0"/>
                <a:cs typeface="Times New Roman" pitchFamily="18" charset="0"/>
              </a:rPr>
              <a:t>Родился в 1922 г. Ушел на фронт в 1943 г.Служил на Украинском фронте </a:t>
            </a:r>
          </a:p>
          <a:p>
            <a:r>
              <a:rPr lang="ru-RU" sz="1200">
                <a:latin typeface="Times New Roman" pitchFamily="18" charset="0"/>
                <a:cs typeface="Times New Roman" pitchFamily="18" charset="0"/>
              </a:rPr>
              <a:t>в в3 гвардейской танковой армии, в 7 гвардейском танковом корпусе. </a:t>
            </a:r>
          </a:p>
          <a:p>
            <a:r>
              <a:rPr lang="ru-RU" sz="1200">
                <a:latin typeface="Times New Roman" pitchFamily="18" charset="0"/>
                <a:cs typeface="Times New Roman" pitchFamily="18" charset="0"/>
              </a:rPr>
              <a:t>Был начальником радиостанции. Участвовал в освобождении Берлина и </a:t>
            </a:r>
          </a:p>
          <a:p>
            <a:r>
              <a:rPr lang="ru-RU" sz="1200">
                <a:latin typeface="Times New Roman" pitchFamily="18" charset="0"/>
                <a:cs typeface="Times New Roman" pitchFamily="18" charset="0"/>
              </a:rPr>
              <a:t>Праги. Награжден медалями: «За боевые заслуги», «За взятие Берлина», </a:t>
            </a:r>
          </a:p>
          <a:p>
            <a:r>
              <a:rPr lang="ru-RU" sz="1200">
                <a:latin typeface="Times New Roman" pitchFamily="18" charset="0"/>
                <a:cs typeface="Times New Roman" pitchFamily="18" charset="0"/>
              </a:rPr>
              <a:t>«За освобождение Праги», «За победу над Германией».После войны </a:t>
            </a:r>
          </a:p>
          <a:p>
            <a:r>
              <a:rPr lang="ru-RU" sz="1200">
                <a:latin typeface="Times New Roman" pitchFamily="18" charset="0"/>
                <a:cs typeface="Times New Roman" pitchFamily="18" charset="0"/>
              </a:rPr>
              <a:t>трудился в тарасовском отделении сельхозтехники.</a:t>
            </a:r>
          </a:p>
          <a:p>
            <a:endParaRPr lang="ru-RU" sz="2000">
              <a:latin typeface="Times New Roman" pitchFamily="18" charset="0"/>
              <a:cs typeface="Times New Roman" pitchFamily="18" charset="0"/>
            </a:endParaRPr>
          </a:p>
          <a:p>
            <a:endParaRPr lang="ru-RU" sz="2000"/>
          </a:p>
          <a:p>
            <a:r>
              <a:rPr lang="ru-RU" sz="2000">
                <a:latin typeface="Times New Roman" pitchFamily="18" charset="0"/>
                <a:cs typeface="Times New Roman" pitchFamily="18" charset="0"/>
              </a:rPr>
              <a:t>147.Углов Алексей Семенович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148.Урахов Арсений Семенович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a:p>
        </p:txBody>
      </p:sp>
      <p:pic>
        <p:nvPicPr>
          <p:cNvPr id="84995" name="Picture 2" descr="H:\DCIM\108_PANA\P1080817.JPG"/>
          <p:cNvPicPr>
            <a:picLocks noChangeAspect="1" noChangeArrowheads="1"/>
          </p:cNvPicPr>
          <p:nvPr/>
        </p:nvPicPr>
        <p:blipFill>
          <a:blip r:embed="rId2" cstate="print"/>
          <a:srcRect l="5789" r="7472"/>
          <a:stretch>
            <a:fillRect/>
          </a:stretch>
        </p:blipFill>
        <p:spPr bwMode="auto">
          <a:xfrm>
            <a:off x="5868144" y="2060848"/>
            <a:ext cx="1224136" cy="188118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4996" name="Picture 3" descr="H:\DCIM\108_PANA\P1080877.JPG"/>
          <p:cNvPicPr>
            <a:picLocks noChangeAspect="1" noChangeArrowheads="1"/>
          </p:cNvPicPr>
          <p:nvPr/>
        </p:nvPicPr>
        <p:blipFill>
          <a:blip r:embed="rId3" cstate="print"/>
          <a:srcRect l="9032" r="6969"/>
          <a:stretch>
            <a:fillRect/>
          </a:stretch>
        </p:blipFill>
        <p:spPr bwMode="auto">
          <a:xfrm>
            <a:off x="5868144" y="4365104"/>
            <a:ext cx="1471492" cy="233573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4997" name="Picture 5" descr="H:\DCIM\108_PANA\P1080933.JPG"/>
          <p:cNvPicPr>
            <a:picLocks noChangeAspect="1" noChangeArrowheads="1"/>
          </p:cNvPicPr>
          <p:nvPr/>
        </p:nvPicPr>
        <p:blipFill>
          <a:blip r:embed="rId4" cstate="print"/>
          <a:srcRect/>
          <a:stretch>
            <a:fillRect/>
          </a:stretch>
        </p:blipFill>
        <p:spPr bwMode="auto">
          <a:xfrm>
            <a:off x="7286625" y="2428875"/>
            <a:ext cx="1455738" cy="10922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extBox 1"/>
          <p:cNvSpPr txBox="1">
            <a:spLocks noChangeArrowheads="1"/>
          </p:cNvSpPr>
          <p:nvPr/>
        </p:nvSpPr>
        <p:spPr bwMode="auto">
          <a:xfrm>
            <a:off x="1214438" y="928688"/>
            <a:ext cx="4548187" cy="5848350"/>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149.Утлов Василий Андреевич</a:t>
            </a:r>
          </a:p>
          <a:p>
            <a:r>
              <a:rPr lang="ru-RU" sz="2000">
                <a:latin typeface="Times New Roman" pitchFamily="18" charset="0"/>
                <a:cs typeface="Times New Roman" pitchFamily="18" charset="0"/>
              </a:rPr>
              <a:t>(1922 г.р.)</a:t>
            </a:r>
          </a:p>
          <a:p>
            <a:r>
              <a:rPr lang="ru-RU" sz="1200">
                <a:latin typeface="Times New Roman" pitchFamily="18" charset="0"/>
                <a:cs typeface="Times New Roman" pitchFamily="18" charset="0"/>
              </a:rPr>
              <a:t>Ушел на фронт в 1922 г. в 20 лет.Сражался за г. Ленинград. </a:t>
            </a:r>
          </a:p>
          <a:p>
            <a:r>
              <a:rPr lang="ru-RU" sz="1200">
                <a:latin typeface="Times New Roman" pitchFamily="18" charset="0"/>
                <a:cs typeface="Times New Roman" pitchFamily="18" charset="0"/>
              </a:rPr>
              <a:t>Четыре раза был тяжело ранен. После лечения в ленинградском</a:t>
            </a:r>
          </a:p>
          <a:p>
            <a:r>
              <a:rPr lang="ru-RU" sz="1200">
                <a:latin typeface="Times New Roman" pitchFamily="18" charset="0"/>
                <a:cs typeface="Times New Roman" pitchFamily="18" charset="0"/>
              </a:rPr>
              <a:t> госпитале сражался на фронте до конца войны.</a:t>
            </a:r>
          </a:p>
          <a:p>
            <a:r>
              <a:rPr lang="ru-RU" sz="1200">
                <a:latin typeface="Times New Roman" pitchFamily="18" charset="0"/>
                <a:cs typeface="Times New Roman" pitchFamily="18" charset="0"/>
              </a:rPr>
              <a:t>Вернулся домой. </a:t>
            </a:r>
          </a:p>
          <a:p>
            <a:r>
              <a:rPr lang="ru-RU" sz="1200">
                <a:latin typeface="Times New Roman" pitchFamily="18" charset="0"/>
                <a:cs typeface="Times New Roman" pitchFamily="18" charset="0"/>
              </a:rPr>
              <a:t>Награжден «Орденом Отечественной войны </a:t>
            </a:r>
            <a:r>
              <a:rPr lang="en-US" sz="1200">
                <a:latin typeface="Times New Roman" pitchFamily="18" charset="0"/>
                <a:cs typeface="Times New Roman" pitchFamily="18" charset="0"/>
              </a:rPr>
              <a:t>II</a:t>
            </a:r>
            <a:r>
              <a:rPr lang="ru-RU" sz="1200">
                <a:latin typeface="Times New Roman" pitchFamily="18" charset="0"/>
                <a:cs typeface="Times New Roman" pitchFamily="18" charset="0"/>
              </a:rPr>
              <a:t> степени», </a:t>
            </a:r>
          </a:p>
          <a:p>
            <a:r>
              <a:rPr lang="ru-RU" sz="1200">
                <a:latin typeface="Times New Roman" pitchFamily="18" charset="0"/>
                <a:cs typeface="Times New Roman" pitchFamily="18" charset="0"/>
              </a:rPr>
              <a:t>«За оборону Ленинграда», «За победу над Германией»,</a:t>
            </a:r>
          </a:p>
          <a:p>
            <a:r>
              <a:rPr lang="ru-RU" sz="1200">
                <a:latin typeface="Times New Roman" pitchFamily="18" charset="0"/>
                <a:cs typeface="Times New Roman" pitchFamily="18" charset="0"/>
              </a:rPr>
              <a:t> «За доблесть и отвагу в Великой Отечественной войне», </a:t>
            </a:r>
          </a:p>
          <a:p>
            <a:r>
              <a:rPr lang="ru-RU" sz="1200">
                <a:latin typeface="Times New Roman" pitchFamily="18" charset="0"/>
                <a:cs typeface="Times New Roman" pitchFamily="18" charset="0"/>
              </a:rPr>
              <a:t>юбилейными медалями.После войны работал в колхозе «Гигант». </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150.Трищенко Андрей Иванович</a:t>
            </a:r>
          </a:p>
          <a:p>
            <a:r>
              <a:rPr lang="ru-RU" sz="2000">
                <a:latin typeface="Times New Roman" pitchFamily="18" charset="0"/>
                <a:cs typeface="Times New Roman" pitchFamily="18" charset="0"/>
              </a:rPr>
              <a:t>151.Федяев Иван Михайлович</a:t>
            </a:r>
          </a:p>
          <a:p>
            <a:r>
              <a:rPr lang="ru-RU" sz="2000">
                <a:latin typeface="Times New Roman" pitchFamily="18" charset="0"/>
                <a:cs typeface="Times New Roman" pitchFamily="18" charset="0"/>
              </a:rPr>
              <a:t>152.Фомин Федор Павлович</a:t>
            </a:r>
          </a:p>
          <a:p>
            <a:r>
              <a:rPr lang="ru-RU" sz="2000">
                <a:latin typeface="Times New Roman" pitchFamily="18" charset="0"/>
                <a:cs typeface="Times New Roman" pitchFamily="18" charset="0"/>
              </a:rPr>
              <a:t>153.Цыганков Василий Васильевич</a:t>
            </a:r>
          </a:p>
          <a:p>
            <a:r>
              <a:rPr lang="ru-RU" sz="2000">
                <a:latin typeface="Times New Roman" pitchFamily="18" charset="0"/>
                <a:cs typeface="Times New Roman" pitchFamily="18" charset="0"/>
              </a:rPr>
              <a:t>154.Щербаков Иван Куприянович</a:t>
            </a:r>
          </a:p>
          <a:p>
            <a:r>
              <a:rPr lang="ru-RU" sz="2000">
                <a:latin typeface="Times New Roman" pitchFamily="18" charset="0"/>
                <a:cs typeface="Times New Roman" pitchFamily="18" charset="0"/>
              </a:rPr>
              <a:t>155.Щербаков Кузьма Павлович</a:t>
            </a:r>
          </a:p>
          <a:p>
            <a:endParaRPr lang="ru-RU" sz="2000"/>
          </a:p>
          <a:p>
            <a:endParaRPr lang="ru-RU" sz="2000">
              <a:latin typeface="Times New Roman" pitchFamily="18" charset="0"/>
              <a:cs typeface="Times New Roman" pitchFamily="18" charset="0"/>
            </a:endParaRPr>
          </a:p>
          <a:p>
            <a:endParaRPr lang="ru-RU"/>
          </a:p>
        </p:txBody>
      </p:sp>
      <p:pic>
        <p:nvPicPr>
          <p:cNvPr id="86019" name="Picture 2" descr="H:\DCIM\108_PANA\P1080872.JPG"/>
          <p:cNvPicPr>
            <a:picLocks noChangeAspect="1" noChangeArrowheads="1"/>
          </p:cNvPicPr>
          <p:nvPr/>
        </p:nvPicPr>
        <p:blipFill>
          <a:blip r:embed="rId2" cstate="print"/>
          <a:srcRect l="9744" r="7784"/>
          <a:stretch>
            <a:fillRect/>
          </a:stretch>
        </p:blipFill>
        <p:spPr bwMode="auto">
          <a:xfrm>
            <a:off x="6012160" y="764704"/>
            <a:ext cx="1656184" cy="267758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extBox 1"/>
          <p:cNvSpPr txBox="1">
            <a:spLocks noChangeArrowheads="1"/>
          </p:cNvSpPr>
          <p:nvPr/>
        </p:nvSpPr>
        <p:spPr bwMode="auto">
          <a:xfrm>
            <a:off x="1071563" y="142875"/>
            <a:ext cx="4273550" cy="7356475"/>
          </a:xfrm>
          <a:prstGeom prst="rect">
            <a:avLst/>
          </a:prstGeom>
          <a:noFill/>
          <a:ln w="9525">
            <a:noFill/>
            <a:miter lim="800000"/>
            <a:headEnd/>
            <a:tailEnd/>
          </a:ln>
        </p:spPr>
        <p:txBody>
          <a:bodyPr>
            <a:spAutoFit/>
          </a:bodyPr>
          <a:lstStyle/>
          <a:p>
            <a:r>
              <a:rPr lang="ru-RU" sz="2000">
                <a:latin typeface="Times New Roman" pitchFamily="18" charset="0"/>
                <a:cs typeface="Times New Roman" pitchFamily="18" charset="0"/>
              </a:rPr>
              <a:t>156.Щербаков Александр Павлович </a:t>
            </a:r>
            <a:r>
              <a:rPr lang="ru-RU" sz="1400" i="1">
                <a:latin typeface="Times New Roman" pitchFamily="18" charset="0"/>
                <a:cs typeface="Times New Roman" pitchFamily="18" charset="0"/>
              </a:rPr>
              <a:t>(1923)</a:t>
            </a:r>
          </a:p>
          <a:p>
            <a:r>
              <a:rPr lang="ru-RU" sz="1400" i="1">
                <a:latin typeface="Times New Roman" pitchFamily="18" charset="0"/>
                <a:cs typeface="Times New Roman" pitchFamily="18" charset="0"/>
              </a:rPr>
              <a:t>Призван в ряды Советской Армии в ноябре 1941 года. Был зачислен в 24-ю стрелковую дивизию 160-го артполка разведчиком-наблюдателем.</a:t>
            </a:r>
          </a:p>
          <a:p>
            <a:r>
              <a:rPr lang="ru-RU" sz="1400" i="1">
                <a:latin typeface="Times New Roman" pitchFamily="18" charset="0"/>
                <a:cs typeface="Times New Roman" pitchFamily="18" charset="0"/>
              </a:rPr>
              <a:t>Фронтовой путь начал под Сталинградом. Прошел Украину, принимал участие в освобождении Румынии, Чехословакии, Польши, Венгрии. В 1944 году на территории Венгрии был тяжело ранен и контужен.</a:t>
            </a:r>
          </a:p>
          <a:p>
            <a:r>
              <a:rPr lang="ru-RU" sz="1400" i="1">
                <a:latin typeface="Times New Roman" pitchFamily="18" charset="0"/>
                <a:cs typeface="Times New Roman" pitchFamily="18" charset="0"/>
              </a:rPr>
              <a:t>После госпиталя вернулся в строй.</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157.Щербаков Петр Васильевич</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158.Шаблеев Семён Алексеевич</a:t>
            </a:r>
            <a:r>
              <a:rPr lang="ru-RU" sz="1400"/>
              <a:t/>
            </a:r>
            <a:br>
              <a:rPr lang="ru-RU" sz="1400"/>
            </a:br>
            <a:r>
              <a:rPr lang="ru-RU" sz="1400" i="1">
                <a:latin typeface="Times New Roman" pitchFamily="18" charset="0"/>
                <a:cs typeface="Times New Roman" pitchFamily="18" charset="0"/>
              </a:rPr>
              <a:t>Родился в 1917 году в деревне Городище Новосибирской области. Окончил 4 класса. С 1929 года работал в колхозе. В 1938 году был призван в ряды Советской Армии. Служил на Дальнем Востоке. Был заместителем командира взвода. Участник войн с Японией 1945 года.  При упорном сопротивлении японцев Советские войска несли большие потери. Семен Алексеевич был ранен в ногу. 1 января 1946 года Семен Алексеевич был демобилизован, вернулся на родину.  В 1952 году переехал с семьей в село Тарасово. За заслуги пред Родиной имеет награды:  «Орден Отечественной войны», «Юбилейные медали».</a:t>
            </a:r>
          </a:p>
          <a:p>
            <a:endParaRPr lang="ru-RU" sz="1400" i="1">
              <a:latin typeface="Times New Roman" pitchFamily="18" charset="0"/>
              <a:cs typeface="Times New Roman" pitchFamily="18" charset="0"/>
            </a:endParaRPr>
          </a:p>
          <a:p>
            <a:r>
              <a:rPr lang="ru-RU"/>
              <a:t> </a:t>
            </a:r>
          </a:p>
          <a:p>
            <a:endParaRPr lang="ru-RU"/>
          </a:p>
        </p:txBody>
      </p:sp>
      <p:pic>
        <p:nvPicPr>
          <p:cNvPr id="87043" name="Picture 2" descr="H:\DCIM\108_PANA\P1080840.JPG"/>
          <p:cNvPicPr>
            <a:picLocks noChangeAspect="1" noChangeArrowheads="1"/>
          </p:cNvPicPr>
          <p:nvPr/>
        </p:nvPicPr>
        <p:blipFill>
          <a:blip r:embed="rId2" cstate="print"/>
          <a:srcRect l="8845" r="12430"/>
          <a:stretch>
            <a:fillRect/>
          </a:stretch>
        </p:blipFill>
        <p:spPr bwMode="auto">
          <a:xfrm>
            <a:off x="5868144" y="332656"/>
            <a:ext cx="1584176" cy="268237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7044" name="Picture 3" descr="H:\DCIM\108_PANA\P1080847.JPG"/>
          <p:cNvPicPr>
            <a:picLocks noChangeAspect="1" noChangeArrowheads="1"/>
          </p:cNvPicPr>
          <p:nvPr/>
        </p:nvPicPr>
        <p:blipFill>
          <a:blip r:embed="rId3" cstate="print"/>
          <a:srcRect l="5570" r="6067"/>
          <a:stretch>
            <a:fillRect/>
          </a:stretch>
        </p:blipFill>
        <p:spPr bwMode="auto">
          <a:xfrm>
            <a:off x="5868144" y="3861048"/>
            <a:ext cx="1512168" cy="228362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extBox 1"/>
          <p:cNvSpPr txBox="1">
            <a:spLocks noChangeArrowheads="1"/>
          </p:cNvSpPr>
          <p:nvPr/>
        </p:nvSpPr>
        <p:spPr bwMode="auto">
          <a:xfrm>
            <a:off x="1214438" y="642938"/>
            <a:ext cx="4513262" cy="4832350"/>
          </a:xfrm>
          <a:prstGeom prst="rect">
            <a:avLst/>
          </a:prstGeom>
          <a:noFill/>
          <a:ln w="9525">
            <a:noFill/>
            <a:miter lim="800000"/>
            <a:headEnd/>
            <a:tailEnd/>
          </a:ln>
        </p:spPr>
        <p:txBody>
          <a:bodyPr>
            <a:spAutoFit/>
          </a:bodyPr>
          <a:lstStyle/>
          <a:p>
            <a:r>
              <a:rPr lang="ru-RU"/>
              <a:t>159.Фарафонтьев Николай Максимович</a:t>
            </a:r>
          </a:p>
          <a:p>
            <a:r>
              <a:rPr lang="ru-RU" sz="1400" i="1">
                <a:latin typeface="Times New Roman" pitchFamily="18" charset="0"/>
                <a:cs typeface="Times New Roman" pitchFamily="18" charset="0"/>
              </a:rPr>
              <a:t>Родился 1925г. 11 апреля.  С 1943 года 4 января участник Великой Отечественной войны.</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Служил в городе Псков. По званию сержант. Награждён медалями: «Красной звезды», орден «Отечественной войны», «За отвагу», «За освобождение личных земель». </a:t>
            </a:r>
            <a:br>
              <a:rPr lang="ru-RU" sz="1400" i="1">
                <a:latin typeface="Times New Roman" pitchFamily="18" charset="0"/>
                <a:cs typeface="Times New Roman" pitchFamily="18" charset="0"/>
              </a:rPr>
            </a:br>
            <a:r>
              <a:rPr lang="ru-RU" sz="1400" i="1">
                <a:latin typeface="Times New Roman" pitchFamily="18" charset="0"/>
                <a:cs typeface="Times New Roman" pitchFamily="18" charset="0"/>
              </a:rPr>
              <a:t>В 1950г в мае вернулся в с. Тарасово, где работал в МПС шафером</a:t>
            </a:r>
            <a:r>
              <a:rPr lang="ru-RU"/>
              <a:t>.</a:t>
            </a: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160.Чернышев Т.Т.</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161.Чекалдин Анатолий Ефимович</a:t>
            </a:r>
          </a:p>
          <a:p>
            <a:endParaRPr lang="ru-RU"/>
          </a:p>
          <a:p>
            <a:endParaRPr lang="ru-RU"/>
          </a:p>
          <a:p>
            <a:endParaRPr lang="ru-RU"/>
          </a:p>
        </p:txBody>
      </p:sp>
      <p:pic>
        <p:nvPicPr>
          <p:cNvPr id="88067" name="Picture 2" descr="H:\DCIM\108_PANA\P1080825.JPG"/>
          <p:cNvPicPr>
            <a:picLocks noChangeAspect="1" noChangeArrowheads="1"/>
          </p:cNvPicPr>
          <p:nvPr/>
        </p:nvPicPr>
        <p:blipFill>
          <a:blip r:embed="rId2" cstate="print"/>
          <a:srcRect r="8121"/>
          <a:stretch>
            <a:fillRect/>
          </a:stretch>
        </p:blipFill>
        <p:spPr bwMode="auto">
          <a:xfrm>
            <a:off x="6228184" y="476672"/>
            <a:ext cx="1620918" cy="235287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8068" name="Picture 3" descr="H:\DCIM\108_PANA\P1080816.JPG"/>
          <p:cNvPicPr>
            <a:picLocks noChangeAspect="1" noChangeArrowheads="1"/>
          </p:cNvPicPr>
          <p:nvPr/>
        </p:nvPicPr>
        <p:blipFill>
          <a:blip r:embed="rId3" cstate="print"/>
          <a:srcRect l="5380" r="12148" b="3810"/>
          <a:stretch>
            <a:fillRect/>
          </a:stretch>
        </p:blipFill>
        <p:spPr bwMode="auto">
          <a:xfrm>
            <a:off x="6228184" y="3357563"/>
            <a:ext cx="1584176" cy="246357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Box 1"/>
          <p:cNvSpPr txBox="1">
            <a:spLocks noChangeArrowheads="1"/>
          </p:cNvSpPr>
          <p:nvPr/>
        </p:nvSpPr>
        <p:spPr bwMode="auto">
          <a:xfrm>
            <a:off x="1357313" y="1000125"/>
            <a:ext cx="4037012" cy="2832100"/>
          </a:xfrm>
          <a:prstGeom prst="rect">
            <a:avLst/>
          </a:prstGeom>
          <a:noFill/>
          <a:ln w="9525">
            <a:noFill/>
            <a:miter lim="800000"/>
            <a:headEnd/>
            <a:tailEnd/>
          </a:ln>
        </p:spPr>
        <p:txBody>
          <a:bodyPr wrap="none">
            <a:spAutoFit/>
          </a:bodyPr>
          <a:lstStyle/>
          <a:p>
            <a:r>
              <a:rPr lang="ru-RU" sz="2000">
                <a:latin typeface="Times New Roman" pitchFamily="18" charset="0"/>
                <a:cs typeface="Times New Roman" pitchFamily="18" charset="0"/>
              </a:rPr>
              <a:t>162.Шилин Иван Илларионович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163.Шифер Николай Павлович</a:t>
            </a: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endParaRPr lang="ru-RU" sz="2000">
              <a:latin typeface="Times New Roman" pitchFamily="18" charset="0"/>
              <a:cs typeface="Times New Roman" pitchFamily="18" charset="0"/>
            </a:endParaRPr>
          </a:p>
          <a:p>
            <a:r>
              <a:rPr lang="ru-RU" sz="2000">
                <a:latin typeface="Times New Roman" pitchFamily="18" charset="0"/>
                <a:cs typeface="Times New Roman" pitchFamily="18" charset="0"/>
              </a:rPr>
              <a:t>164.Шоршунов Петр Никофорович</a:t>
            </a:r>
          </a:p>
          <a:p>
            <a:endParaRPr lang="ru-RU"/>
          </a:p>
        </p:txBody>
      </p:sp>
      <p:pic>
        <p:nvPicPr>
          <p:cNvPr id="89091" name="Picture 2" descr="H:\DCIM\108_PANA\P1080827.JPG"/>
          <p:cNvPicPr>
            <a:picLocks noChangeAspect="1" noChangeArrowheads="1"/>
          </p:cNvPicPr>
          <p:nvPr/>
        </p:nvPicPr>
        <p:blipFill>
          <a:blip r:embed="rId2" cstate="print"/>
          <a:srcRect l="5397" r="13176"/>
          <a:stretch>
            <a:fillRect/>
          </a:stretch>
        </p:blipFill>
        <p:spPr bwMode="auto">
          <a:xfrm>
            <a:off x="7236296" y="2204864"/>
            <a:ext cx="1440160" cy="235883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9092" name="Picture 3" descr="H:\DCIM\108_PANA\P1080881.JPG"/>
          <p:cNvPicPr>
            <a:picLocks noChangeAspect="1" noChangeArrowheads="1"/>
          </p:cNvPicPr>
          <p:nvPr/>
        </p:nvPicPr>
        <p:blipFill>
          <a:blip r:embed="rId3" cstate="print"/>
          <a:srcRect l="4324" r="13519"/>
          <a:stretch>
            <a:fillRect/>
          </a:stretch>
        </p:blipFill>
        <p:spPr bwMode="auto">
          <a:xfrm>
            <a:off x="5508104" y="476672"/>
            <a:ext cx="1512168" cy="245293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2949" name="Picture 4" descr="Картинка 18 из 68498">
            <a:hlinkClick r:id="rId4"/>
          </p:cNvPr>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611188" y="2852738"/>
            <a:ext cx="6624637" cy="3252787"/>
          </a:xfrm>
          <a:prstGeom prst="rect">
            <a:avLst/>
          </a:prstGeom>
          <a:noFill/>
          <a:ln w="9525">
            <a:noFill/>
            <a:miter lim="800000"/>
            <a:headEnd/>
            <a:tailEnd/>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Untitled-1"/>
          <p:cNvPicPr>
            <a:picLocks noChangeAspect="1" noChangeArrowheads="1"/>
          </p:cNvPicPr>
          <p:nvPr/>
        </p:nvPicPr>
        <p:blipFill>
          <a:blip r:embed="rId2"/>
          <a:srcRect/>
          <a:stretch>
            <a:fillRect/>
          </a:stretch>
        </p:blipFill>
        <p:spPr bwMode="auto">
          <a:xfrm>
            <a:off x="323850" y="3933825"/>
            <a:ext cx="4643438" cy="3125788"/>
          </a:xfrm>
          <a:prstGeom prst="rect">
            <a:avLst/>
          </a:prstGeom>
          <a:noFill/>
          <a:ln w="9525">
            <a:noFill/>
            <a:miter lim="800000"/>
            <a:headEnd/>
            <a:tailEnd/>
          </a:ln>
        </p:spPr>
      </p:pic>
      <p:sp>
        <p:nvSpPr>
          <p:cNvPr id="6" name="Прямоугольник 5"/>
          <p:cNvSpPr/>
          <p:nvPr/>
        </p:nvSpPr>
        <p:spPr>
          <a:xfrm>
            <a:off x="1788387" y="1700809"/>
            <a:ext cx="5878917" cy="2585323"/>
          </a:xfrm>
          <a:prstGeom prst="rect">
            <a:avLst/>
          </a:prstGeom>
          <a:noFill/>
        </p:spPr>
        <p:txBody>
          <a:bodyPr>
            <a:spAutoFit/>
          </a:bodyPr>
          <a:lstStyle/>
          <a:p>
            <a:pPr algn="ctr">
              <a:defRPr/>
            </a:pPr>
            <a:endParaRPr lang="ru-RU" sz="5400" b="1" i="1" dirty="0">
              <a:ln w="17780" cmpd="sng">
                <a:solidFill>
                  <a:schemeClr val="accent1">
                    <a:tint val="3000"/>
                  </a:schemeClr>
                </a:solidFill>
                <a:prstDash val="solid"/>
                <a:miter lim="800000"/>
              </a:ln>
              <a:solidFill>
                <a:srgbClr val="FF0000"/>
              </a:solidFill>
              <a:effectLst>
                <a:outerShdw blurRad="55000" dist="50800" dir="5400000" algn="tl">
                  <a:srgbClr val="000000">
                    <a:alpha val="33000"/>
                  </a:srgbClr>
                </a:outerShdw>
              </a:effectLst>
            </a:endParaRPr>
          </a:p>
          <a:p>
            <a:pPr algn="ctr">
              <a:defRPr/>
            </a:pPr>
            <a:endParaRPr lang="ru-RU" sz="5400" b="1" i="1" dirty="0">
              <a:ln w="17780" cmpd="sng">
                <a:solidFill>
                  <a:schemeClr val="accent1">
                    <a:tint val="3000"/>
                  </a:schemeClr>
                </a:solidFill>
                <a:prstDash val="solid"/>
                <a:miter lim="800000"/>
              </a:ln>
              <a:solidFill>
                <a:srgbClr val="FF0000"/>
              </a:solidFill>
              <a:effectLst>
                <a:outerShdw blurRad="55000" dist="50800" dir="5400000" algn="tl">
                  <a:srgbClr val="000000">
                    <a:alpha val="33000"/>
                  </a:srgbClr>
                </a:outerShdw>
              </a:effectLst>
            </a:endParaRPr>
          </a:p>
          <a:p>
            <a:pPr algn="ctr">
              <a:defRPr/>
            </a:pPr>
            <a:r>
              <a:rPr lang="ru-RU" sz="5400" b="1" i="1" dirty="0">
                <a:ln w="17780" cmpd="sng">
                  <a:solidFill>
                    <a:schemeClr val="accent1">
                      <a:tint val="3000"/>
                    </a:schemeClr>
                  </a:solidFill>
                  <a:prstDash val="solid"/>
                  <a:miter lim="800000"/>
                </a:ln>
                <a:solidFill>
                  <a:srgbClr val="FF0000"/>
                </a:solidFill>
                <a:effectLst>
                  <a:outerShdw blurRad="55000" dist="50800" dir="5400000" algn="tl">
                    <a:srgbClr val="000000">
                      <a:alpha val="33000"/>
                    </a:srgbClr>
                  </a:outerShdw>
                </a:effectLst>
              </a:rPr>
              <a:t>Записки </a:t>
            </a:r>
            <a:r>
              <a:rPr lang="ru-RU" sz="5400" b="1" i="1" dirty="0">
                <a:ln w="17780" cmpd="sng">
                  <a:solidFill>
                    <a:schemeClr val="accent1">
                      <a:tint val="3000"/>
                    </a:schemeClr>
                  </a:solidFill>
                  <a:prstDash val="solid"/>
                  <a:miter lim="800000"/>
                </a:ln>
                <a:solidFill>
                  <a:srgbClr val="FF0000"/>
                </a:solidFill>
                <a:effectLst>
                  <a:outerShdw blurRad="55000" dist="50800" dir="5400000" algn="tl">
                    <a:srgbClr val="000000">
                      <a:alpha val="33000"/>
                    </a:srgbClr>
                  </a:outerShdw>
                </a:effectLst>
              </a:rPr>
              <a:t>о войне</a:t>
            </a:r>
          </a:p>
        </p:txBody>
      </p:sp>
      <p:pic>
        <p:nvPicPr>
          <p:cNvPr id="83972" name="Picture 5" descr="C:\Users\1\Desktop\МАМИНО\Передача эстафеты\Ордена и медали\i (14).jpg"/>
          <p:cNvPicPr>
            <a:picLocks noChangeAspect="1" noChangeArrowheads="1"/>
          </p:cNvPicPr>
          <p:nvPr/>
        </p:nvPicPr>
        <p:blipFill>
          <a:blip r:embed="rId3"/>
          <a:srcRect l="14944"/>
          <a:stretch>
            <a:fillRect/>
          </a:stretch>
        </p:blipFill>
        <p:spPr bwMode="auto">
          <a:xfrm>
            <a:off x="5105400" y="549275"/>
            <a:ext cx="2327275" cy="2735263"/>
          </a:xfrm>
          <a:prstGeom prst="rect">
            <a:avLst/>
          </a:prstGeom>
          <a:noFill/>
          <a:ln w="9525">
            <a:noFill/>
            <a:miter lim="800000"/>
            <a:headEnd/>
            <a:tailEnd/>
          </a:ln>
        </p:spPr>
      </p:pic>
      <p:pic>
        <p:nvPicPr>
          <p:cNvPr id="83973" name="Picture 6" descr="C:\Users\1\Desktop\МАМИНО\Передача эстафеты\Ордена и медали\i (17).jpg"/>
          <p:cNvPicPr>
            <a:picLocks noChangeAspect="1" noChangeArrowheads="1"/>
          </p:cNvPicPr>
          <p:nvPr/>
        </p:nvPicPr>
        <p:blipFill>
          <a:blip r:embed="rId4"/>
          <a:srcRect/>
          <a:stretch>
            <a:fillRect/>
          </a:stretch>
        </p:blipFill>
        <p:spPr bwMode="auto">
          <a:xfrm>
            <a:off x="1979613" y="549275"/>
            <a:ext cx="2016125" cy="2773363"/>
          </a:xfrm>
          <a:prstGeom prst="rect">
            <a:avLst/>
          </a:prstGeom>
          <a:noFill/>
          <a:ln w="9525">
            <a:noFill/>
            <a:miter lim="800000"/>
            <a:headEnd/>
            <a:tailEnd/>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Box 1"/>
          <p:cNvSpPr txBox="1">
            <a:spLocks noChangeArrowheads="1"/>
          </p:cNvSpPr>
          <p:nvPr/>
        </p:nvSpPr>
        <p:spPr bwMode="auto">
          <a:xfrm>
            <a:off x="0" y="3141663"/>
            <a:ext cx="9144000" cy="3754437"/>
          </a:xfrm>
          <a:prstGeom prst="rect">
            <a:avLst/>
          </a:prstGeom>
          <a:noFill/>
          <a:ln w="9525">
            <a:noFill/>
            <a:miter lim="800000"/>
            <a:headEnd/>
            <a:tailEnd/>
          </a:ln>
        </p:spPr>
        <p:txBody>
          <a:bodyPr>
            <a:spAutoFit/>
          </a:bodyPr>
          <a:lstStyle/>
          <a:p>
            <a:r>
              <a:rPr lang="ru-RU" sz="1400">
                <a:latin typeface="Times New Roman" pitchFamily="18" charset="0"/>
                <a:cs typeface="Times New Roman" pitchFamily="18" charset="0"/>
              </a:rPr>
              <a:t>     Одна из улиц села Тарасово названа в память Алексея Терентьева. </a:t>
            </a:r>
            <a:r>
              <a:rPr lang="ru-RU" sz="1400" b="1">
                <a:latin typeface="Times New Roman" pitchFamily="18" charset="0"/>
                <a:cs typeface="Times New Roman" pitchFamily="18" charset="0"/>
              </a:rPr>
              <a:t>Алексей Терентьев </a:t>
            </a:r>
            <a:r>
              <a:rPr lang="ru-RU" sz="1400">
                <a:latin typeface="Times New Roman" pitchFamily="18" charset="0"/>
                <a:cs typeface="Times New Roman" pitchFamily="18" charset="0"/>
              </a:rPr>
              <a:t>– выпускник нашей школы. Война застала его на службе в Красной Армии. Часть, в которой служил Алексей, вступила в бой с фашистами. А в 1944 году в Тарасово пришло письмо от однополчан Терентьева, в котором говорилось о его подвиге:</a:t>
            </a:r>
          </a:p>
          <a:p>
            <a:r>
              <a:rPr lang="ru-RU" sz="1400">
                <a:latin typeface="Times New Roman" pitchFamily="18" charset="0"/>
                <a:cs typeface="Times New Roman" pitchFamily="18" charset="0"/>
              </a:rPr>
              <a:t>«Будучи раненым, он продолжал бой, помня приказ Родины – ни шага назад. Немцы учинили над ним жестокую расправу – выкололи глаза, отрезали губы. Гитлеровские головорезы применили к нему не впервые нам известные методы пыток, но и это не помогло – они ничего от него не добились. </a:t>
            </a:r>
          </a:p>
          <a:p>
            <a:r>
              <a:rPr lang="ru-RU" sz="1400">
                <a:latin typeface="Times New Roman" pitchFamily="18" charset="0"/>
                <a:cs typeface="Times New Roman" pitchFamily="18" charset="0"/>
              </a:rPr>
              <a:t>Комсомолец Терентьев Алексей Иванович, как и мы все, боролся с врагами за будущее счастье, пока в его сердце кипела кровь, пока твердые руки держали оружие, он бил врага.</a:t>
            </a:r>
          </a:p>
          <a:p>
            <a:r>
              <a:rPr lang="ru-RU" sz="1400">
                <a:latin typeface="Times New Roman" pitchFamily="18" charset="0"/>
                <a:cs typeface="Times New Roman" pitchFamily="18" charset="0"/>
              </a:rPr>
              <a:t>Немцы, почуяв, что они имеют дело с раненым, лавиной бросились на него, но он все еще отбивался. Подпустив их на близкое расстояние, Терентьев метнул гранату, уничтожив немалое количество врага. На месте боя комсомольца Терентьева было обнаружено много трупов немецкого зверья. Смерть нашего боевого товарища дорого обошлась немцам.</a:t>
            </a:r>
          </a:p>
          <a:p>
            <a:r>
              <a:rPr lang="ru-RU" sz="1400">
                <a:latin typeface="Times New Roman" pitchFamily="18" charset="0"/>
                <a:cs typeface="Times New Roman" pitchFamily="18" charset="0"/>
              </a:rPr>
              <a:t>Его самоотверженная борьба, принятые им мучения от рук немецких палачей, зовут нас к мщению. За вашего земляка Терентьева мы отомстим. За все отмстим врагу так, чтобы его потомки сотни лет помнили о нашей мести.</a:t>
            </a:r>
          </a:p>
          <a:p>
            <a:r>
              <a:rPr lang="ru-RU" sz="1400">
                <a:latin typeface="Times New Roman" pitchFamily="18" charset="0"/>
                <a:cs typeface="Times New Roman" pitchFamily="18" charset="0"/>
              </a:rPr>
              <a:t>Красная Армия уверенно продвигается на запад, туда откуда ровно три года назад начался разбойничий поход немецких орд. Приложим все силы, чтобы добить врага».</a:t>
            </a:r>
          </a:p>
        </p:txBody>
      </p:sp>
      <p:pic>
        <p:nvPicPr>
          <p:cNvPr id="84995" name="Picture 2" descr="000_0022"/>
          <p:cNvPicPr>
            <a:picLocks noChangeAspect="1" noChangeArrowheads="1"/>
          </p:cNvPicPr>
          <p:nvPr/>
        </p:nvPicPr>
        <p:blipFill>
          <a:blip r:embed="rId2">
            <a:lum bright="10000"/>
          </a:blip>
          <a:srcRect t="5692" b="7880"/>
          <a:stretch>
            <a:fillRect/>
          </a:stretch>
        </p:blipFill>
        <p:spPr bwMode="auto">
          <a:xfrm>
            <a:off x="2700338" y="836613"/>
            <a:ext cx="3444875" cy="2232025"/>
          </a:xfrm>
          <a:prstGeom prst="rect">
            <a:avLst/>
          </a:prstGeom>
          <a:noFill/>
          <a:ln w="9525">
            <a:noFill/>
            <a:miter lim="800000"/>
            <a:headEnd/>
            <a:tailEnd/>
          </a:ln>
        </p:spPr>
      </p:pic>
      <p:sp>
        <p:nvSpPr>
          <p:cNvPr id="84996" name="TextBox 3"/>
          <p:cNvSpPr txBox="1">
            <a:spLocks noChangeArrowheads="1"/>
          </p:cNvSpPr>
          <p:nvPr/>
        </p:nvSpPr>
        <p:spPr bwMode="auto">
          <a:xfrm>
            <a:off x="2987675" y="260350"/>
            <a:ext cx="3016250" cy="584200"/>
          </a:xfrm>
          <a:prstGeom prst="rect">
            <a:avLst/>
          </a:prstGeom>
          <a:noFill/>
          <a:ln w="9525">
            <a:noFill/>
            <a:miter lim="800000"/>
            <a:headEnd/>
            <a:tailEnd/>
          </a:ln>
        </p:spPr>
        <p:txBody>
          <a:bodyPr wrap="none">
            <a:spAutoFit/>
          </a:bodyPr>
          <a:lstStyle/>
          <a:p>
            <a:r>
              <a:rPr lang="ru-RU" sz="3200" b="1">
                <a:solidFill>
                  <a:srgbClr val="C00000"/>
                </a:solidFill>
                <a:latin typeface="Times New Roman" pitchFamily="18" charset="0"/>
                <a:cs typeface="Times New Roman" pitchFamily="18" charset="0"/>
              </a:rPr>
              <a:t>Кровь за кровь</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extBox 2"/>
          <p:cNvSpPr txBox="1">
            <a:spLocks noChangeArrowheads="1"/>
          </p:cNvSpPr>
          <p:nvPr/>
        </p:nvSpPr>
        <p:spPr bwMode="auto">
          <a:xfrm>
            <a:off x="395288" y="1317625"/>
            <a:ext cx="7489825" cy="5540375"/>
          </a:xfrm>
          <a:prstGeom prst="rect">
            <a:avLst/>
          </a:prstGeom>
          <a:noFill/>
          <a:ln w="9525">
            <a:noFill/>
            <a:miter lim="800000"/>
            <a:headEnd/>
            <a:tailEnd/>
          </a:ln>
        </p:spPr>
        <p:txBody>
          <a:bodyPr>
            <a:spAutoFit/>
          </a:bodyPr>
          <a:lstStyle/>
          <a:p>
            <a:endParaRPr lang="ru-RU" sz="1400">
              <a:latin typeface="Times New Roman" pitchFamily="18" charset="0"/>
              <a:cs typeface="Times New Roman" pitchFamily="18" charset="0"/>
            </a:endParaRPr>
          </a:p>
          <a:p>
            <a:endParaRPr lang="ru-RU" sz="1400">
              <a:latin typeface="Times New Roman" pitchFamily="18" charset="0"/>
              <a:cs typeface="Times New Roman" pitchFamily="18" charset="0"/>
            </a:endParaRPr>
          </a:p>
          <a:p>
            <a:r>
              <a:rPr lang="ru-RU" sz="1400" b="1">
                <a:latin typeface="Times New Roman" pitchFamily="18" charset="0"/>
                <a:cs typeface="Times New Roman" pitchFamily="18" charset="0"/>
              </a:rPr>
              <a:t>Михалёв Афанасий Иосифович </a:t>
            </a:r>
            <a:r>
              <a:rPr lang="ru-RU" sz="1400">
                <a:latin typeface="Times New Roman" pitchFamily="18" charset="0"/>
                <a:cs typeface="Times New Roman" pitchFamily="18" charset="0"/>
              </a:rPr>
              <a:t>родился в селе Озерки. Закончил 4 класса. Затем пошел работать в колхоз разнорабочим. Отработал там 3 года. В 1939 году был призван в ряды советской армии. По распределению был отправлен на Дальний Восток в город Спаск, где находилась полковая школа, младшего сержанта получил во время учебы. После полковой школы еще три месяца проходил обучение. Позже был раскомандирован в Монголию, в 82 отдельный танковый батальон, затем был переведён в 133 разведывательную базу на японскую границу.</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В 1945 году перешли границу в направлении Японии. 2900 км- прошли на танках. Из 15 машин остались 9. Когда взяли Таанань, пришел приказ дальше не двигаться. После войны  осталось 5  человек для охраны ПАМ, батальон ушел на прежнее место расположения. С Монголии ехали на попутном транспорте.</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Таанань 1945г.</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Необходимо было провести разведку боем. Ехали по городу на танках. Наткнулись на заставу японцев в 300 человек. Нападение было неожиданно, поэтому японцы были пойманы врасплох. Заставу окружили и взяли в плен. Пленных сдали штаб полка. Когда шли по железной дороге, вокруг все было усеяно трупами. В японской войне погибло 500 тыс. человек, 600 тыс. были взяты в плен. Сила шла большая, когда оглянешься, кажется целый город тянется огнями.</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После армии в 1946 году Афанасий Иосифович вернулся в Алтайский край. С Алтая он приехал в село Тарасово. Работал заготовителем, затем в СХТ. Проработал там 31 год. На пенсию ушел в 1979 году.</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Имеет боевые награды: «Медаль за боевые заслуги», «Медаль за победу над Японией», «Юбилейные медали».</a:t>
            </a:r>
          </a:p>
          <a:p>
            <a:endParaRPr lang="ru-RU"/>
          </a:p>
        </p:txBody>
      </p:sp>
      <p:sp>
        <p:nvSpPr>
          <p:cNvPr id="86019" name="TextBox 2"/>
          <p:cNvSpPr txBox="1">
            <a:spLocks noChangeArrowheads="1"/>
          </p:cNvSpPr>
          <p:nvPr/>
        </p:nvSpPr>
        <p:spPr bwMode="auto">
          <a:xfrm>
            <a:off x="2268538" y="642938"/>
            <a:ext cx="5399087" cy="584200"/>
          </a:xfrm>
          <a:prstGeom prst="rect">
            <a:avLst/>
          </a:prstGeom>
          <a:noFill/>
          <a:ln w="9525">
            <a:noFill/>
            <a:miter lim="800000"/>
            <a:headEnd/>
            <a:tailEnd/>
          </a:ln>
        </p:spPr>
        <p:txBody>
          <a:bodyPr>
            <a:spAutoFit/>
          </a:bodyPr>
          <a:lstStyle/>
          <a:p>
            <a:r>
              <a:rPr lang="ru-RU" sz="3200" b="1">
                <a:solidFill>
                  <a:srgbClr val="C00000"/>
                </a:solidFill>
                <a:latin typeface="Times New Roman" pitchFamily="18" charset="0"/>
                <a:cs typeface="Times New Roman" pitchFamily="18" charset="0"/>
              </a:rPr>
              <a:t>В боях на Дальнем Востоке</a:t>
            </a:r>
          </a:p>
        </p:txBody>
      </p:sp>
      <p:pic>
        <p:nvPicPr>
          <p:cNvPr id="90116" name="Picture 4" descr="C:\Users\Администратор\Desktop\Ордена и медали\45.jpg"/>
          <p:cNvPicPr>
            <a:picLocks noChangeAspect="1" noChangeArrowheads="1"/>
          </p:cNvPicPr>
          <p:nvPr/>
        </p:nvPicPr>
        <p:blipFill>
          <a:blip r:embed="rId2"/>
          <a:srcRect r="45099"/>
          <a:stretch>
            <a:fillRect/>
          </a:stretch>
        </p:blipFill>
        <p:spPr bwMode="auto">
          <a:xfrm>
            <a:off x="1187450" y="260350"/>
            <a:ext cx="863600" cy="1349375"/>
          </a:xfrm>
          <a:prstGeom prst="rect">
            <a:avLst/>
          </a:prstGeom>
          <a:noFill/>
          <a:effectLst>
            <a:outerShdw blurRad="50800" dist="50800" dir="5400000" algn="ctr" rotWithShape="0">
              <a:srgbClr val="000000">
                <a:alpha val="0"/>
              </a:srgbClr>
            </a:outerShdw>
          </a:effectLst>
        </p:spPr>
      </p:pic>
      <p:pic>
        <p:nvPicPr>
          <p:cNvPr id="5" name="Picture 2" descr="H:\DCIM\108_PANA\P1080804.JPG"/>
          <p:cNvPicPr>
            <a:picLocks noChangeAspect="1" noChangeArrowheads="1"/>
          </p:cNvPicPr>
          <p:nvPr/>
        </p:nvPicPr>
        <p:blipFill>
          <a:blip r:embed="rId3" cstate="print"/>
          <a:srcRect l="5165" r="10836" b="22199"/>
          <a:stretch>
            <a:fillRect/>
          </a:stretch>
        </p:blipFill>
        <p:spPr bwMode="auto">
          <a:xfrm>
            <a:off x="7703840" y="116632"/>
            <a:ext cx="1440160" cy="1850529"/>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extBox 1"/>
          <p:cNvSpPr txBox="1">
            <a:spLocks noChangeArrowheads="1"/>
          </p:cNvSpPr>
          <p:nvPr/>
        </p:nvSpPr>
        <p:spPr bwMode="auto">
          <a:xfrm>
            <a:off x="684213" y="642938"/>
            <a:ext cx="8208962" cy="6462712"/>
          </a:xfrm>
          <a:prstGeom prst="rect">
            <a:avLst/>
          </a:prstGeom>
          <a:noFill/>
          <a:ln w="9525">
            <a:noFill/>
            <a:miter lim="800000"/>
            <a:headEnd/>
            <a:tailEnd/>
          </a:ln>
        </p:spPr>
        <p:txBody>
          <a:bodyPr>
            <a:spAutoFit/>
          </a:bodyPr>
          <a:lstStyle/>
          <a:p>
            <a:endParaRPr lang="ru-RU">
              <a:latin typeface="Times New Roman" pitchFamily="18" charset="0"/>
              <a:cs typeface="Times New Roman" pitchFamily="18" charset="0"/>
            </a:endParaRPr>
          </a:p>
          <a:p>
            <a:endParaRPr lang="ru-RU">
              <a:latin typeface="Times New Roman" pitchFamily="18" charset="0"/>
              <a:cs typeface="Times New Roman" pitchFamily="18" charset="0"/>
            </a:endParaRPr>
          </a:p>
          <a:p>
            <a:r>
              <a:rPr lang="ru-RU" sz="1400" b="1">
                <a:latin typeface="Times New Roman" pitchFamily="18" charset="0"/>
                <a:cs typeface="Times New Roman" pitchFamily="18" charset="0"/>
              </a:rPr>
              <a:t>Торгунаков Евгений Спиридонович </a:t>
            </a:r>
            <a:r>
              <a:rPr lang="ru-RU" sz="1400">
                <a:latin typeface="Times New Roman" pitchFamily="18" charset="0"/>
                <a:cs typeface="Times New Roman" pitchFamily="18" charset="0"/>
              </a:rPr>
              <a:t>в декабре 1941 года  был призван по мобилизации в ряды Советской армии. Служил он противотанковом особом батальоне Юго-Западного фронта. В мае 1942 года его часть попала в окружение. Он был ранен и попал в плен под Северным Донцом. Вот что он рассказывает о дальнейшей своей судьбе:</a:t>
            </a:r>
          </a:p>
          <a:p>
            <a:r>
              <a:rPr lang="ru-RU" sz="1400">
                <a:latin typeface="Times New Roman" pitchFamily="18" charset="0"/>
                <a:cs typeface="Times New Roman" pitchFamily="18" charset="0"/>
              </a:rPr>
              <a:t>«Нас пленных  в начале привозили на станцию Лозовая. Питания почти никакого не было, давали только горелую пшеницу. Нас начали возить с одного пункта в другой: вот мы попали в Коваль, а некоторое время спустя нас перевозят в Сальцы, наконец нас увезли на шахты( в Эльзас-Лотарингию, шахты Гроссвальд).Через месяц мне с большим трудом удалось бежать с этой шахты. Я бежал в Польшу, стремясь оттуда перебраться на Родину или, по крайней мере, попасть в польские партизаны. Но ни того, ни другого мне осуществить не удалось. Я был пойман. Начались допросы, пытки, избиения. После этого меня определили в черный лагерь смерти. Он действительно вполне оправдывал название смертельного лагеря, смертность в нем была ужасной. Наше питание(пополам с опилками) да один раз в сутки давали баланду из квашеной брюквы. </a:t>
            </a:r>
          </a:p>
          <a:p>
            <a:r>
              <a:rPr lang="ru-RU" sz="1400">
                <a:latin typeface="Times New Roman" pitchFamily="18" charset="0"/>
                <a:cs typeface="Times New Roman" pitchFamily="18" charset="0"/>
              </a:rPr>
              <a:t>Нас загоняли на работу по постройке шоссейной дороги. Это были, как нам объяснили, более легкие для нас работы. Примерно месяцев шесть   я был на этих работах. Или же мне выпало счастье, или же нас хотели несколько поддержать, чтобы потом использовать наш труд на более тяжелых работах. Но как бы там не было, но я был взят одним гроссбауэром на работу в его имение. Там питание было сравнительно лучше, чем в лагере и я постепенно поправился от истощения. Заметив это, меня отправляют на шахту в Саарский бассейн. 22 июня 1944 года мне с одним другом удалось бежать с шахты. Но друг мой не сумел добежать до леса и был убит, а мне удалось скрыться в лесу. Началась жизнь скитальца, которая длилась больше месяца. Шел ночами, ориентируясь по звездам, стремился на запад, чтобы выйти во Францию. Днями отдыхал, скрывался в лесу или в каком-нибудь укрытии. Через 11 дней мне удалось повстречать французов, которые посоветовали мне идти не на запад, а на юг, так как там больше вероятность встретить французских, но теперь расконвоированных.</a:t>
            </a:r>
          </a:p>
          <a:p>
            <a:r>
              <a:rPr lang="ru-RU" sz="1400">
                <a:latin typeface="Times New Roman" pitchFamily="18" charset="0"/>
                <a:cs typeface="Times New Roman" pitchFamily="18" charset="0"/>
              </a:rPr>
              <a:t>Трудным был мой путь. Это была почти альпийская баллада, только с другим, более счастливым концом. Не имея никаких приборов ориентирования, я шел почти наугад. </a:t>
            </a:r>
          </a:p>
          <a:p>
            <a:endParaRPr lang="ru-RU" sz="1400">
              <a:latin typeface="Times New Roman" pitchFamily="18" charset="0"/>
              <a:cs typeface="Times New Roman" pitchFamily="18" charset="0"/>
            </a:endParaRPr>
          </a:p>
        </p:txBody>
      </p:sp>
      <p:sp>
        <p:nvSpPr>
          <p:cNvPr id="87043" name="TextBox 2"/>
          <p:cNvSpPr txBox="1">
            <a:spLocks noChangeArrowheads="1"/>
          </p:cNvSpPr>
          <p:nvPr/>
        </p:nvSpPr>
        <p:spPr bwMode="auto">
          <a:xfrm>
            <a:off x="3357563" y="571500"/>
            <a:ext cx="2978150" cy="584200"/>
          </a:xfrm>
          <a:prstGeom prst="rect">
            <a:avLst/>
          </a:prstGeom>
          <a:noFill/>
          <a:ln w="9525">
            <a:noFill/>
            <a:miter lim="800000"/>
            <a:headEnd/>
            <a:tailEnd/>
          </a:ln>
        </p:spPr>
        <p:txBody>
          <a:bodyPr wrap="none">
            <a:spAutoFit/>
          </a:bodyPr>
          <a:lstStyle/>
          <a:p>
            <a:r>
              <a:rPr lang="ru-RU" sz="3200" b="1">
                <a:solidFill>
                  <a:srgbClr val="C00000"/>
                </a:solidFill>
                <a:latin typeface="Times New Roman" pitchFamily="18" charset="0"/>
                <a:cs typeface="Times New Roman" pitchFamily="18" charset="0"/>
              </a:rPr>
              <a:t>Побег из плена</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extBox 1"/>
          <p:cNvSpPr txBox="1">
            <a:spLocks noChangeArrowheads="1"/>
          </p:cNvSpPr>
          <p:nvPr/>
        </p:nvSpPr>
        <p:spPr bwMode="auto">
          <a:xfrm>
            <a:off x="285750" y="285750"/>
            <a:ext cx="8534400" cy="6770688"/>
          </a:xfrm>
          <a:prstGeom prst="rect">
            <a:avLst/>
          </a:prstGeom>
          <a:noFill/>
          <a:ln w="9525">
            <a:noFill/>
            <a:miter lim="800000"/>
            <a:headEnd/>
            <a:tailEnd/>
          </a:ln>
        </p:spPr>
        <p:txBody>
          <a:bodyPr>
            <a:spAutoFit/>
          </a:bodyPr>
          <a:lstStyle/>
          <a:p>
            <a:r>
              <a:rPr lang="ru-RU" sz="1600">
                <a:latin typeface="Times New Roman" pitchFamily="18" charset="0"/>
                <a:cs typeface="Times New Roman" pitchFamily="18" charset="0"/>
              </a:rPr>
              <a:t>К тому же нужно было, скрытно добывать продукты питания. Но неодолимое желание уйти от немецкой каторги, а к тому же и здоровый организм, дали мне силы и я дошел до Франции. Однажды ночью в лесу я слышу речь. Чувствую, что это не немцы. Будь что будет, решил я и вышел из укрытия. Увидевшие меня французы оторопели. Я как мог объяснил им кто я. Они успокоились. Я попросил их, чтобы они указали мне место, где должен быть расположен французский партизанский отряд. По указанному адресу я и сумел найти отряд. Там среди них были русские и нас скоро переправили из этого отряда в партизанский отряд, сформированный в основном из русских. Там я и воевал до конца войны. По окончании войны я был передан русским властям. В начале я не знал, что всеми этими нашими отрядами руководила коммунистическая партия Франции как французскими силами сопротивления немецким оккупантам».</a:t>
            </a:r>
          </a:p>
          <a:p>
            <a:r>
              <a:rPr lang="ru-RU" sz="1600">
                <a:latin typeface="Times New Roman" pitchFamily="18" charset="0"/>
                <a:cs typeface="Times New Roman" pitchFamily="18" charset="0"/>
              </a:rPr>
              <a:t>Вот какую характеристику как партизан получил Торгунаков Евгений Спиридонович: «Дана сия Торгунакову Евгению Спиридоновичу в том, что он действительно 23 июня 1944 года бежал с немецкого лагеря русских военнопленных и 9 августа 1944 года вступил в партизанский отряд «Сталинград», действующий на востоке Франции. В отряде себя проявил дисциплинированным, боевым товарищем, ненавистным к врагу – немецкому фашизму и предан своей Родине.</a:t>
            </a:r>
          </a:p>
          <a:p>
            <a:r>
              <a:rPr lang="ru-RU" sz="1600">
                <a:latin typeface="Times New Roman" pitchFamily="18" charset="0"/>
                <a:cs typeface="Times New Roman" pitchFamily="18" charset="0"/>
              </a:rPr>
              <a:t>Товарищ Торгунаков с группой партизан 8 человек около города Ламарш внезапно атаковали движущуюся колонну, 70 фашистов. От ураганного огня партизан немцы панически начали бежать в лес, оставляя на дороге убитых и раненых. В этом бою товарищ Торгунаков вместе с 8 партизанами захватили в плен и доставили их в отряд со всем оружием и боеприпасами.</a:t>
            </a:r>
          </a:p>
          <a:p>
            <a:r>
              <a:rPr lang="ru-RU" sz="1600">
                <a:latin typeface="Times New Roman" pitchFamily="18" charset="0"/>
                <a:cs typeface="Times New Roman" pitchFamily="18" charset="0"/>
              </a:rPr>
              <a:t>Товарищ Торгунаков, не смотря на короткий период пребывания в отряде, с 18 августа по 20 сентября, тоесть до прихода англо – американских войск, участвовал в трех боевых операциях. Кроме этого он до прихода в отряд «Сталинград», с 15 июля по 18 августа, то есть один месяц, принимал активное участие против немецких захватчиков во французском партизанском отряде имени Лорен».</a:t>
            </a:r>
          </a:p>
          <a:p>
            <a:endParaRPr lang="ru-RU"/>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extBox 1"/>
          <p:cNvSpPr txBox="1">
            <a:spLocks noChangeArrowheads="1"/>
          </p:cNvSpPr>
          <p:nvPr/>
        </p:nvSpPr>
        <p:spPr bwMode="auto">
          <a:xfrm>
            <a:off x="0" y="692150"/>
            <a:ext cx="8675688" cy="5694363"/>
          </a:xfrm>
          <a:prstGeom prst="rect">
            <a:avLst/>
          </a:prstGeom>
          <a:noFill/>
          <a:ln w="9525">
            <a:noFill/>
            <a:miter lim="800000"/>
            <a:headEnd/>
            <a:tailEnd/>
          </a:ln>
        </p:spPr>
        <p:txBody>
          <a:bodyPr>
            <a:spAutoFit/>
          </a:bodyPr>
          <a:lstStyle/>
          <a:p>
            <a:endParaRPr lang="ru-RU" sz="1400">
              <a:latin typeface="Times New Roman" pitchFamily="18" charset="0"/>
              <a:cs typeface="Times New Roman" pitchFamily="18" charset="0"/>
            </a:endParaRPr>
          </a:p>
          <a:p>
            <a:r>
              <a:rPr lang="ru-RU" sz="1400" b="1">
                <a:latin typeface="Times New Roman" pitchFamily="18" charset="0"/>
                <a:cs typeface="Times New Roman" pitchFamily="18" charset="0"/>
              </a:rPr>
              <a:t>Фарафонтьев Николай Максимович р</a:t>
            </a:r>
            <a:r>
              <a:rPr lang="ru-RU" sz="1400">
                <a:latin typeface="Times New Roman" pitchFamily="18" charset="0"/>
                <a:cs typeface="Times New Roman" pitchFamily="18" charset="0"/>
              </a:rPr>
              <a:t>одился в 1925 году в д. Агафониха  Новосибирской области Тогучинского района. В 1938 году переехал с семьей в с.Тарасово, где закончил 7 класс. С 1940</a:t>
            </a:r>
          </a:p>
          <a:p>
            <a:r>
              <a:rPr lang="ru-RU" sz="1400">
                <a:latin typeface="Times New Roman" pitchFamily="18" charset="0"/>
                <a:cs typeface="Times New Roman" pitchFamily="18" charset="0"/>
              </a:rPr>
              <a:t> года работал в колхозе комбайнером. Был призван в ряды Советской армии в январе 1943 года. </a:t>
            </a:r>
          </a:p>
          <a:p>
            <a:r>
              <a:rPr lang="ru-RU" sz="1400">
                <a:latin typeface="Times New Roman" pitchFamily="18" charset="0"/>
                <a:cs typeface="Times New Roman" pitchFamily="18" charset="0"/>
              </a:rPr>
              <a:t>В июне этого же года он по добровольному набору пошел в авиацию стрелком-пулеметчиком. </a:t>
            </a:r>
          </a:p>
          <a:p>
            <a:r>
              <a:rPr lang="ru-RU" sz="1400">
                <a:latin typeface="Times New Roman" pitchFamily="18" charset="0"/>
                <a:cs typeface="Times New Roman" pitchFamily="18" charset="0"/>
              </a:rPr>
              <a:t>После окончания курса обучения стажируется в авиационном полку, а с января 1944 года он уже в действующей армии. За отвагу, проявленную в боях с немецко-фашистскими захватчиками, он был дважды награжден: орденом «Красная звезда» и медалью «За отвагу». Так шли боевые будни.</a:t>
            </a:r>
          </a:p>
          <a:p>
            <a:r>
              <a:rPr lang="ru-RU" sz="1400">
                <a:latin typeface="Times New Roman" pitchFamily="18" charset="0"/>
                <a:cs typeface="Times New Roman" pitchFamily="18" charset="0"/>
              </a:rPr>
              <a:t>Но 14 сентября 1944 года был для Николая Максимовича последним  днем боев наших Вооруженных Сил. Вот что рассказывает  об этом дне и о своей дальнейшей судьбе Николай  Максимович:</a:t>
            </a:r>
          </a:p>
          <a:p>
            <a:r>
              <a:rPr lang="ru-RU" sz="1400">
                <a:latin typeface="Times New Roman" pitchFamily="18" charset="0"/>
                <a:cs typeface="Times New Roman" pitchFamily="18" charset="0"/>
              </a:rPr>
              <a:t>« 4 сентября мы вместе с пилотом ленинградцем Качаловым Борисом Михайловичем получили боевое задание - произвести разведку боевых позиций противника в районе Карпат на самолете ИЛ-2. Нас сопровождали два истребителя.</a:t>
            </a:r>
          </a:p>
          <a:p>
            <a:r>
              <a:rPr lang="ru-RU" sz="1400">
                <a:latin typeface="Times New Roman" pitchFamily="18" charset="0"/>
                <a:cs typeface="Times New Roman" pitchFamily="18" charset="0"/>
              </a:rPr>
              <a:t>Выполнив свое задание, т.е. сфотографировав военные объекты противника, мы направились в обратные путь.  На обратном пути, помниться, на станции Любляны, пилот заметил скопление большого количества войск противника, техники и грузов горючего ( цистерны).</a:t>
            </a:r>
          </a:p>
          <a:p>
            <a:r>
              <a:rPr lang="ru-RU" sz="1400">
                <a:latin typeface="Times New Roman" pitchFamily="18" charset="0"/>
                <a:cs typeface="Times New Roman" pitchFamily="18" charset="0"/>
              </a:rPr>
              <a:t>-Развернемся и бомбанем.</a:t>
            </a:r>
          </a:p>
          <a:p>
            <a:r>
              <a:rPr lang="ru-RU" sz="1400">
                <a:latin typeface="Times New Roman" pitchFamily="18" charset="0"/>
                <a:cs typeface="Times New Roman" pitchFamily="18" charset="0"/>
              </a:rPr>
              <a:t>-Хорошо,- ответил я.</a:t>
            </a:r>
          </a:p>
          <a:p>
            <a:r>
              <a:rPr lang="ru-RU" sz="1400">
                <a:latin typeface="Times New Roman" pitchFamily="18" charset="0"/>
                <a:cs typeface="Times New Roman" pitchFamily="18" charset="0"/>
              </a:rPr>
              <a:t>Первый наш заход был удачным. Несколько цистерн с горючим загорелись и взорвались, заметались солдаты, ибо вместе с бомбовым ударом я дал очередь из пулемета. Второй заход дал еще больший результат. У нас нарастает боевой азарт. Мы пошли на третий заход. Но в это время появились 2 немецких истребителя. Наши сопровождающие, видимо ,считая, что мы задание выполнили и следуем за ними на своей аэродром, улетели вперед, поэтому попытка пилота Качалова вызвать наши истребители, чтобы они прикрыли нас, результатов не имела. Мы начали борьбу, чтобы спастись от истребителей врага, когда один из вражеских истребителей пристроился нам в хвост, я передал об этом пилоту, Качалов резко рванул вверх и мне представилась возможность обстрелять вражеский истребитель.</a:t>
            </a:r>
            <a:endParaRPr lang="ru-RU">
              <a:latin typeface="Times New Roman" pitchFamily="18" charset="0"/>
              <a:cs typeface="Times New Roman" pitchFamily="18" charset="0"/>
            </a:endParaRPr>
          </a:p>
        </p:txBody>
      </p:sp>
      <p:sp>
        <p:nvSpPr>
          <p:cNvPr id="89091" name="TextBox 3"/>
          <p:cNvSpPr txBox="1">
            <a:spLocks noChangeArrowheads="1"/>
          </p:cNvSpPr>
          <p:nvPr/>
        </p:nvSpPr>
        <p:spPr bwMode="auto">
          <a:xfrm>
            <a:off x="3143250" y="357188"/>
            <a:ext cx="2994025" cy="584200"/>
          </a:xfrm>
          <a:prstGeom prst="rect">
            <a:avLst/>
          </a:prstGeom>
          <a:noFill/>
          <a:ln w="9525">
            <a:noFill/>
            <a:miter lim="800000"/>
            <a:headEnd/>
            <a:tailEnd/>
          </a:ln>
        </p:spPr>
        <p:txBody>
          <a:bodyPr wrap="none">
            <a:spAutoFit/>
          </a:bodyPr>
          <a:lstStyle/>
          <a:p>
            <a:r>
              <a:rPr lang="ru-RU" sz="3200" b="1">
                <a:solidFill>
                  <a:srgbClr val="C00000"/>
                </a:solidFill>
                <a:latin typeface="Times New Roman" pitchFamily="18" charset="0"/>
                <a:cs typeface="Times New Roman" pitchFamily="18" charset="0"/>
              </a:rPr>
              <a:t>Боевое задание</a:t>
            </a:r>
          </a:p>
        </p:txBody>
      </p:sp>
      <p:pic>
        <p:nvPicPr>
          <p:cNvPr id="6" name="Picture 2" descr="H:\DCIM\108_PANA\P1080825.JPG"/>
          <p:cNvPicPr>
            <a:picLocks noChangeAspect="1" noChangeArrowheads="1"/>
          </p:cNvPicPr>
          <p:nvPr/>
        </p:nvPicPr>
        <p:blipFill>
          <a:blip r:embed="rId2" cstate="print"/>
          <a:srcRect r="8121"/>
          <a:stretch>
            <a:fillRect/>
          </a:stretch>
        </p:blipFill>
        <p:spPr bwMode="auto">
          <a:xfrm>
            <a:off x="7812360" y="0"/>
            <a:ext cx="1331640" cy="193296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extBox 1"/>
          <p:cNvSpPr txBox="1">
            <a:spLocks noChangeArrowheads="1"/>
          </p:cNvSpPr>
          <p:nvPr/>
        </p:nvSpPr>
        <p:spPr bwMode="auto">
          <a:xfrm>
            <a:off x="571500" y="428625"/>
            <a:ext cx="8007350" cy="6124575"/>
          </a:xfrm>
          <a:prstGeom prst="rect">
            <a:avLst/>
          </a:prstGeom>
          <a:noFill/>
          <a:ln w="9525">
            <a:noFill/>
            <a:miter lim="800000"/>
            <a:headEnd/>
            <a:tailEnd/>
          </a:ln>
        </p:spPr>
        <p:txBody>
          <a:bodyPr>
            <a:spAutoFit/>
          </a:bodyPr>
          <a:lstStyle/>
          <a:p>
            <a:r>
              <a:rPr lang="ru-RU" sz="1400">
                <a:latin typeface="Times New Roman" pitchFamily="18" charset="0"/>
                <a:cs typeface="Times New Roman" pitchFamily="18" charset="0"/>
              </a:rPr>
              <a:t>Он резко свернул в сторону, первая атака врага было отбита. Теперь наша задача состояла в том, чтобы уйти с большой высоты, снизиться так, чтобы истребитель противника не смог пройти ниже нас и ударить снизу. Но выполнить эту задачу мы не успели, слишком большая была высота. Второй истребитель , пролетая под нами, дал длинную пулеметную очередь и прошил мотор нашего самолета. Мотор загорелся, летчик, возможно, был ранен, я утерял с ним связь. Самолет штопором пошел вниз. Выпрыгнуть с парашютом возможности нет.</a:t>
            </a:r>
          </a:p>
          <a:p>
            <a:r>
              <a:rPr lang="ru-RU" sz="1400">
                <a:latin typeface="Times New Roman" pitchFamily="18" charset="0"/>
                <a:cs typeface="Times New Roman" pitchFamily="18" charset="0"/>
              </a:rPr>
              <a:t>-Будь что будет, - мелькнула у меня мысль.</a:t>
            </a:r>
          </a:p>
          <a:p>
            <a:r>
              <a:rPr lang="ru-RU" sz="1400">
                <a:latin typeface="Times New Roman" pitchFamily="18" charset="0"/>
                <a:cs typeface="Times New Roman" pitchFamily="18" charset="0"/>
              </a:rPr>
              <a:t>Самолет наш врезался в дубняк. Это несколько амортизировало удар. Меня и летчика выбросило волной. Сколько я пролежал, и сам не знаю. Но когда очнулся, то почувствовал боль в плече, видимо, ударился плечом о пулемет. Встал, осмотрелся, прошел вперед. Я  увидел, что летчик придавлен оторвавшимся мотором, он мертв. Теперь я один на вражеской территории. Взял я компас, сориентировался и пошел. Но не успел я пройти и ста метров, как увидел на пригорке немцы. Тогда я повернул обратно, но сзади еще ближе, почти в упор, были немцы. Я понял, что нахожусь в узком кольце. Подумал и пожалел, что не было у меня гранаты, подпустил бы их поближе и вместе с собой подорвал бы их. Но мелькнуло лишь короткое: « Плен».</a:t>
            </a:r>
          </a:p>
          <a:p>
            <a:r>
              <a:rPr lang="ru-RU" sz="1400">
                <a:latin typeface="Times New Roman" pitchFamily="18" charset="0"/>
                <a:cs typeface="Times New Roman" pitchFamily="18" charset="0"/>
              </a:rPr>
              <a:t>Привезли, мня и посадили в подвал. Сколько я просидел, даже не могу сказать. Но вот, наконец, загремели замком и вошли за мной. Меня привели к какому-то начальнику, допрашивали, били, выпытывали, где расположен наш аэродром. Я заметил, что на столе у них лежит полевая сумка и карта, взятые у моего погибшего напарника. Видимо они высвободили его из-под мотора самолета. Я знал, что на карте были нанесены ложные названия населенных пунктов, иными словами, карта была закодирована. Зная это, я изобразил перед немцами,  что я ничего не знаю. Я им сказал:</a:t>
            </a:r>
          </a:p>
          <a:p>
            <a:r>
              <a:rPr lang="ru-RU" sz="1400">
                <a:latin typeface="Times New Roman" pitchFamily="18" charset="0"/>
                <a:cs typeface="Times New Roman" pitchFamily="18" charset="0"/>
              </a:rPr>
              <a:t>- Карта была у летчика, в ней известно. Когда мы вылетели, то он все время глядел в карту и менял направления. А я ничего не знаю.</a:t>
            </a:r>
          </a:p>
          <a:p>
            <a:r>
              <a:rPr lang="ru-RU" sz="1400">
                <a:latin typeface="Times New Roman" pitchFamily="18" charset="0"/>
                <a:cs typeface="Times New Roman" pitchFamily="18" charset="0"/>
              </a:rPr>
              <a:t>Или гитлеровцы убедились в том, что я действительно ничего не знаю, или не были уверены, что я что-либо добавлю при допросе, но допрос мне они кончили и направили меня в лагерь военнопленных, который располагается в селе Кошицах.</a:t>
            </a:r>
          </a:p>
          <a:p>
            <a:r>
              <a:rPr lang="ru-RU" sz="1400">
                <a:latin typeface="Times New Roman" pitchFamily="18" charset="0"/>
                <a:cs typeface="Times New Roman" pitchFamily="18" charset="0"/>
              </a:rPr>
              <a:t>В лагере мы спали в сарае, в соломе. Вместе с двумя военнопленными, которые работали в пекарне для военнопленных, мы решили бежать. </a:t>
            </a:r>
            <a:endParaRPr lang="ru-RU"/>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extBox 1"/>
          <p:cNvSpPr txBox="1">
            <a:spLocks noChangeArrowheads="1"/>
          </p:cNvSpPr>
          <p:nvPr/>
        </p:nvSpPr>
        <p:spPr bwMode="auto">
          <a:xfrm>
            <a:off x="642938" y="571500"/>
            <a:ext cx="8007350" cy="5694363"/>
          </a:xfrm>
          <a:prstGeom prst="rect">
            <a:avLst/>
          </a:prstGeom>
          <a:noFill/>
          <a:ln w="9525">
            <a:noFill/>
            <a:miter lim="800000"/>
            <a:headEnd/>
            <a:tailEnd/>
          </a:ln>
        </p:spPr>
        <p:txBody>
          <a:bodyPr>
            <a:spAutoFit/>
          </a:bodyPr>
          <a:lstStyle/>
          <a:p>
            <a:r>
              <a:rPr lang="ru-RU" sz="1400">
                <a:latin typeface="Times New Roman" pitchFamily="18" charset="0"/>
                <a:cs typeface="Times New Roman" pitchFamily="18" charset="0"/>
              </a:rPr>
              <a:t>Пекари эти запаслись булкой хлеба. Когда наш лагерь немцы решили переместить в другое место, то мы решили этим воспользоваться, мы остались в сарае, зарывшись в солому. Проверка перед отправкой в другой лагерь, видимо, была не точной и нас не хватились.</a:t>
            </a:r>
          </a:p>
          <a:p>
            <a:r>
              <a:rPr lang="ru-RU" sz="1400">
                <a:latin typeface="Times New Roman" pitchFamily="18" charset="0"/>
                <a:cs typeface="Times New Roman" pitchFamily="18" charset="0"/>
              </a:rPr>
              <a:t>В сарае пролежали мы двое суток. На третий день, когда в сарай вошел хозяин дома, мы спросили его, далеко ли наш фронт. Он ответил нам, что боев близко не слышно, а значит, видимо, фронт еще далеко. Мы решили уходить. Выждали такой удобный момент, когда часовой зашел за дом( дом хозяина сарая охранялся, там стоял какой-то штаб), мы вышли из сарая и пошли от этого населенного пункта наугад. Но нам удалось пройти километров 5-6: нас задержали какие-то патрули из чехов, и повели в комендатуру. По дороге следования в комендатуру я раздумывал о своем будущем, о возможности нового побега. Ох, как трудно, почти невозможно бежать так в одиночку, как это сделали мы. Идешь по незнакомой местности, среди чужих, точнее, незнакомых людей. Хорошо, что встретишь сочувствующего, а может даже помогавшего нам. Тогда хорошо, тогда помогут найти своих помогут включиться вновь в число сражающихся. А если наоборот? Тогда вновь в лагерь да с более твердым режимом, и это в лучшем случае, а в худшем - конец всему, расстрел. Ведь ты же беглец.</a:t>
            </a:r>
          </a:p>
          <a:p>
            <a:r>
              <a:rPr lang="ru-RU" sz="1400">
                <a:latin typeface="Times New Roman" pitchFamily="18" charset="0"/>
                <a:cs typeface="Times New Roman" pitchFamily="18" charset="0"/>
              </a:rPr>
              <a:t> В комендатуре выявили, из какого мы лагеря, и направили нас обратно в лагерь. В лагере нас сильно избили, одели нам на ноги деревянные колодки и посадили на 15 суток в карцер. После отбытия карцера я вместе с другими военнопленными ходил на разны, работы по погрузке разных грузов.</a:t>
            </a:r>
          </a:p>
          <a:p>
            <a:r>
              <a:rPr lang="ru-RU" sz="1400">
                <a:latin typeface="Times New Roman" pitchFamily="18" charset="0"/>
                <a:cs typeface="Times New Roman" pitchFamily="18" charset="0"/>
              </a:rPr>
              <a:t>Однажды в наш лагерь прибыл чех-журналист. Он договаривался с лагерным начальством, и вероятно, как мы догадывались, не без подкуп, чтобы часть военнопленных отпускали в его имение. Имение у него было большое, только земли имелось до 70 гектар. На работу это имение мы ходили поочередно. Нам было там лучше уже потому, что мы досыта наедались.</a:t>
            </a:r>
          </a:p>
          <a:p>
            <a:r>
              <a:rPr lang="ru-RU" sz="1400">
                <a:latin typeface="Times New Roman" pitchFamily="18" charset="0"/>
                <a:cs typeface="Times New Roman" pitchFamily="18" charset="0"/>
              </a:rPr>
              <a:t>Этот чех-журналист, как мы узнали несколько позже, был помощником командира крупного партизанского отряда, ставшего потом частью Революционной Гвардии Чехословакии.</a:t>
            </a:r>
          </a:p>
          <a:p>
            <a:r>
              <a:rPr lang="ru-RU" sz="1400">
                <a:latin typeface="Times New Roman" pitchFamily="18" charset="0"/>
                <a:cs typeface="Times New Roman" pitchFamily="18" charset="0"/>
              </a:rPr>
              <a:t>Этот чех порекомендовал нам не пытаться по бежать по одиночке, а условился с нами о дне, когда мы будем освобождены с помощью партизан. В самом лагере он посоветовал нам разбиться на взводы и отделение и избрать командиров. Все было приготовлено, как условились. </a:t>
            </a:r>
            <a:endParaRPr lang="ru-RU"/>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extBox 1"/>
          <p:cNvSpPr txBox="1">
            <a:spLocks noChangeArrowheads="1"/>
          </p:cNvSpPr>
          <p:nvPr/>
        </p:nvSpPr>
        <p:spPr bwMode="auto">
          <a:xfrm>
            <a:off x="395288" y="908050"/>
            <a:ext cx="8332787" cy="5386388"/>
          </a:xfrm>
          <a:prstGeom prst="rect">
            <a:avLst/>
          </a:prstGeom>
          <a:noFill/>
          <a:ln w="9525">
            <a:noFill/>
            <a:miter lim="800000"/>
            <a:headEnd/>
            <a:tailEnd/>
          </a:ln>
        </p:spPr>
        <p:txBody>
          <a:bodyPr>
            <a:spAutoFit/>
          </a:bodyPr>
          <a:lstStyle/>
          <a:p>
            <a:r>
              <a:rPr lang="ru-RU" sz="1400">
                <a:latin typeface="Times New Roman" pitchFamily="18" charset="0"/>
                <a:cs typeface="Times New Roman" pitchFamily="18" charset="0"/>
              </a:rPr>
              <a:t>Но, видимо, среди нас предатель. К намеченному дню освобождения была усилена охрана лагеря, а барк, где мы проживали, был заминирован. Когда это стало известно командованию партизан, то знакомый нам чех с белым флагом на мотоцикле прибыл к нам в лагерь. Он предъявил лагерному начальнику ультиматум, что если хотя бы одни из военнопленных погибнет, то вся охрана, все начальство лагеря будут повешены или расстреляны, лагерное начальство, видимо, знало силу этого отряда и верность начальника партизанского отряда своему слову, поэтому капитулировало, барак был разминирован. А вскоре мы были освобождены с помощь партизан.</a:t>
            </a:r>
          </a:p>
          <a:p>
            <a:r>
              <a:rPr lang="ru-RU" sz="1400">
                <a:latin typeface="Times New Roman" pitchFamily="18" charset="0"/>
                <a:cs typeface="Times New Roman" pitchFamily="18" charset="0"/>
              </a:rPr>
              <a:t>Командование партизанского отряда предложило нам, кто желает добровольно, воевать с гитлеровцами в составе партизанского отряда. Я , вместе с другими русскими в количестве 73 человек, охотно согласился. В этой партизанской армии я и воевал до конца войны, т.е. до времени, когда командование Советской Армии запросило вернуть нас на Родину. А как я воевал у чехов, об этом они дали характеристику».</a:t>
            </a:r>
          </a:p>
          <a:p>
            <a:r>
              <a:rPr lang="ru-RU" sz="1400">
                <a:latin typeface="Times New Roman" pitchFamily="18" charset="0"/>
                <a:cs typeface="Times New Roman" pitchFamily="18" charset="0"/>
              </a:rPr>
              <a:t>Николай Максимович подал мне лист, заполненный от руки. Вот что там было написано:</a:t>
            </a:r>
          </a:p>
          <a:p>
            <a:r>
              <a:rPr lang="ru-RU" sz="1400">
                <a:latin typeface="Times New Roman" pitchFamily="18" charset="0"/>
                <a:cs typeface="Times New Roman" pitchFamily="18" charset="0"/>
              </a:rPr>
              <a:t>« Командование Революционной Гвардии с. Яблкеницы (бывшие партизаны) утверждает боевое участие против немецких оккупантов русского бойца Фарафонтьева Николая. С приказа командира партизанского отряда с. Яблкеницах с половины марта 1945 года была налажена связь с русскими  военнопленными в с. Ледцы. В действиях партизанского отряда в с. Яблкеницах принимали участие 73 русских военнопленных.… Благодарим Фарафонтьева Николая за его храбрость.</a:t>
            </a:r>
          </a:p>
          <a:p>
            <a:r>
              <a:rPr lang="ru-RU" sz="1400">
                <a:latin typeface="Times New Roman" pitchFamily="18" charset="0"/>
                <a:cs typeface="Times New Roman" pitchFamily="18" charset="0"/>
              </a:rPr>
              <a:t>Командование еще раз подчеркивает, что русские братья дали отличную помощь в боях против немецких оккупантов».</a:t>
            </a:r>
          </a:p>
          <a:p>
            <a:r>
              <a:rPr lang="ru-RU" sz="1400">
                <a:latin typeface="Times New Roman" pitchFamily="18" charset="0"/>
                <a:cs typeface="Times New Roman" pitchFamily="18" charset="0"/>
              </a:rPr>
              <a:t>« Застревают комья в горле, когда вспоминаешь весь этот ужас лагерной жизни у немцев», - сказал в заключении Николай Максимович.</a:t>
            </a:r>
          </a:p>
          <a:p>
            <a:r>
              <a:rPr lang="ru-RU" sz="1400"/>
              <a:t> </a:t>
            </a:r>
          </a:p>
          <a:p>
            <a:endParaRPr lang="ru-RU"/>
          </a:p>
          <a:p>
            <a:endParaRPr lang="ru-RU"/>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extBox 1"/>
          <p:cNvSpPr txBox="1">
            <a:spLocks noChangeArrowheads="1"/>
          </p:cNvSpPr>
          <p:nvPr/>
        </p:nvSpPr>
        <p:spPr bwMode="auto">
          <a:xfrm>
            <a:off x="2555875" y="260350"/>
            <a:ext cx="4900613" cy="862013"/>
          </a:xfrm>
          <a:prstGeom prst="rect">
            <a:avLst/>
          </a:prstGeom>
          <a:noFill/>
          <a:ln w="9525">
            <a:noFill/>
            <a:miter lim="800000"/>
            <a:headEnd/>
            <a:tailEnd/>
          </a:ln>
        </p:spPr>
        <p:txBody>
          <a:bodyPr wrap="none">
            <a:spAutoFit/>
          </a:bodyPr>
          <a:lstStyle/>
          <a:p>
            <a:r>
              <a:rPr lang="ru-RU" sz="3200" b="1">
                <a:solidFill>
                  <a:srgbClr val="C00000"/>
                </a:solidFill>
                <a:latin typeface="Times New Roman" pitchFamily="18" charset="0"/>
                <a:cs typeface="Times New Roman" pitchFamily="18" charset="0"/>
              </a:rPr>
              <a:t>А до смерти четыре шага</a:t>
            </a:r>
          </a:p>
          <a:p>
            <a:endParaRPr lang="ru-RU"/>
          </a:p>
        </p:txBody>
      </p:sp>
      <p:sp>
        <p:nvSpPr>
          <p:cNvPr id="93187" name="TextBox 2"/>
          <p:cNvSpPr txBox="1">
            <a:spLocks noChangeArrowheads="1"/>
          </p:cNvSpPr>
          <p:nvPr/>
        </p:nvSpPr>
        <p:spPr bwMode="auto">
          <a:xfrm>
            <a:off x="250825" y="836613"/>
            <a:ext cx="8893175" cy="6832600"/>
          </a:xfrm>
          <a:prstGeom prst="rect">
            <a:avLst/>
          </a:prstGeom>
          <a:noFill/>
          <a:ln w="9525">
            <a:noFill/>
            <a:miter lim="800000"/>
            <a:headEnd/>
            <a:tailEnd/>
          </a:ln>
        </p:spPr>
        <p:txBody>
          <a:bodyPr>
            <a:spAutoFit/>
          </a:bodyPr>
          <a:lstStyle/>
          <a:p>
            <a:r>
              <a:rPr lang="ru-RU">
                <a:latin typeface="Times New Roman" pitchFamily="18" charset="0"/>
                <a:cs typeface="Times New Roman" pitchFamily="18" charset="0"/>
              </a:rPr>
              <a:t>    </a:t>
            </a:r>
            <a:r>
              <a:rPr lang="ru-RU" sz="1400" b="1">
                <a:latin typeface="Times New Roman" pitchFamily="18" charset="0"/>
                <a:cs typeface="Times New Roman" pitchFamily="18" charset="0"/>
              </a:rPr>
              <a:t>Николай Иванович Бубнов </a:t>
            </a:r>
            <a:r>
              <a:rPr lang="ru-RU" sz="1400">
                <a:latin typeface="Times New Roman" pitchFamily="18" charset="0"/>
                <a:cs typeface="Times New Roman" pitchFamily="18" charset="0"/>
              </a:rPr>
              <a:t>родился в 1923 году. Когда началась Великая Отечественная война, ему еще не исполнилось 18 лет. Но в сентябре 1941 года он пошел в военкомат и упросил, чтобы его призвали в армию. Военкомат удовлетворил его просьбу. Так доброволец Бубнов оказался на фронте. Он воевал в стрелковом истребительном батальоне. Но лишь 11 месяцев удалось Николаю бить немцев. В августе 1942, когда наши войска под напором превосходящих сил противника были вынуждены отступать по направлению к Сталинграду, с Николаем Бубновым случилось несчастье, в результате которого он чуть не поплатился своей жизнью. Он вынужден был до конца войны выбыть из рядов активных бойцов Советской Армии. А случилось это так. У переправы через Дон в районе станции Калач враг особенно лютовал, нанося бомбовые удары по переправе. В одну из таких бомбежек Николай был контужен и почти весь засыпан землей от взорвавшейся вблизи бомбы. Когда он очнулся, пришел в себя, то было уже тихо. Он кое как откопался и только встал, как услышал чужую речь, окрик по его адресу. Так Бубнов Николай попал в плен. Вот что он рассказал о пребывании в плену: «В начале нас привезли в пересыльный лагерь в Польшу. Там я пробыл полгода. Потом нас увезли в Австрию. Наш лагерь там был недалеко от швейцарской границы, в Альпах. В начале в лагере было примерно 35 тысяч человек. Там были военнопленные различных национальностей всех родов войск, различных чинов и званий. Делали мы там тоннели в горах. Как потом нам стало известно, эти тоннели немцы делали для того, чтобы потом загнать туда пленных и взорвать. Мы часто вспоминали слова одной песни:</a:t>
            </a:r>
          </a:p>
          <a:p>
            <a:r>
              <a:rPr lang="ru-RU" sz="1400">
                <a:latin typeface="Times New Roman" pitchFamily="18" charset="0"/>
                <a:cs typeface="Times New Roman" pitchFamily="18" charset="0"/>
              </a:rPr>
              <a:t>Мы сами копали могилу свою,</a:t>
            </a:r>
          </a:p>
          <a:p>
            <a:r>
              <a:rPr lang="ru-RU" sz="1400">
                <a:latin typeface="Times New Roman" pitchFamily="18" charset="0"/>
                <a:cs typeface="Times New Roman" pitchFamily="18" charset="0"/>
              </a:rPr>
              <a:t>Готова Глубокая яма.</a:t>
            </a:r>
          </a:p>
          <a:p>
            <a:r>
              <a:rPr lang="ru-RU" sz="1400">
                <a:latin typeface="Times New Roman" pitchFamily="18" charset="0"/>
                <a:cs typeface="Times New Roman" pitchFamily="18" charset="0"/>
              </a:rPr>
              <a:t>Содержали нас так ужасно, что наш лагерь был по существу одним из способов медленного постепенного умервшления людей, лагерем медленной смерти. Наш паёк состоял из 200 граммов хлеба, испеченного пополам с опилками. Похлебка-баланда готовилась из полусгнивших овощей или картофеля. Поэтому в лагере была огромная смертность. К тем 35 тысячам, которые имел лагерь при моем прибытии, периодически делались пополнения. И несмотря на это к концу нас осталось лишь 12 тысяч полускелетов. Некоторые из пленных пытались бежать в Швейцарию, так как швейцарская граница была недалеко от нашего лагеря, километров 40. Люди питали надежду, что Швейцария, как нейтральная страна, примет их и временно укроет, чем спасет от неминуемой гибели.  Однако, швейцарские власти, хотя были и нейтральными, а выдавали беженцев. А тогда им большей частью расстрел. Так замкнулся круг, утеряна последняя надежда на спасение.</a:t>
            </a:r>
          </a:p>
          <a:p>
            <a:endParaRPr lang="ru-RU" sz="1400">
              <a:latin typeface="Times New Roman" pitchFamily="18" charset="0"/>
              <a:cs typeface="Times New Roman" pitchFamily="18" charset="0"/>
            </a:endParaRPr>
          </a:p>
          <a:p>
            <a:endParaRPr lang="ru-RU" sz="1400">
              <a:latin typeface="Times New Roman" pitchFamily="18" charset="0"/>
              <a:cs typeface="Times New Roman" pitchFamily="18" charset="0"/>
            </a:endParaRPr>
          </a:p>
          <a:p>
            <a:endParaRPr lang="ru-RU" sz="1400">
              <a:latin typeface="Times New Roman" pitchFamily="18" charset="0"/>
              <a:cs typeface="Times New Roman" pitchFamily="18" charset="0"/>
            </a:endParaRPr>
          </a:p>
          <a:p>
            <a:endParaRPr lang="ru-RU" sz="1400">
              <a:latin typeface="Times New Roman" pitchFamily="18" charset="0"/>
              <a:cs typeface="Times New Roman" pitchFamily="18" charset="0"/>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extBox 1"/>
          <p:cNvSpPr txBox="1">
            <a:spLocks noChangeArrowheads="1"/>
          </p:cNvSpPr>
          <p:nvPr/>
        </p:nvSpPr>
        <p:spPr bwMode="auto">
          <a:xfrm>
            <a:off x="468313" y="908050"/>
            <a:ext cx="8442325" cy="3324225"/>
          </a:xfrm>
          <a:prstGeom prst="rect">
            <a:avLst/>
          </a:prstGeom>
          <a:noFill/>
          <a:ln w="9525">
            <a:noFill/>
            <a:miter lim="800000"/>
            <a:headEnd/>
            <a:tailEnd/>
          </a:ln>
        </p:spPr>
        <p:txBody>
          <a:bodyPr>
            <a:spAutoFit/>
          </a:bodyPr>
          <a:lstStyle/>
          <a:p>
            <a:r>
              <a:rPr lang="ru-RU" sz="1400">
                <a:latin typeface="Times New Roman" pitchFamily="18" charset="0"/>
                <a:cs typeface="Times New Roman" pitchFamily="18" charset="0"/>
              </a:rPr>
              <a:t>В лагере стали распространятся слухи, что недалеко уже английские войска. Лагерная администрация и охрана лагеря стали вести себя как-то странно: с одной стороны свирепствуют, а с другой – несколько ослабили охрану, надзор.</a:t>
            </a:r>
          </a:p>
          <a:p>
            <a:r>
              <a:rPr lang="ru-RU" sz="1400">
                <a:latin typeface="Times New Roman" pitchFamily="18" charset="0"/>
                <a:cs typeface="Times New Roman" pitchFamily="18" charset="0"/>
              </a:rPr>
              <a:t>Мне однажды удалось повстречать старика-австрийца. Он хорошо знал русский язык, так как был у нас в плену во время первой мировой войны. Он сочувствовал русским, видимо, потому, что русские, как я его понял, хорошо относились к нему, когда он был у нас в плену. Он сообщил мне, что англичане уже недалеко и предложил мне, чтобы я бежал к нему, выждал у него, пока придут англичане, а то немцы, как обреченные, всяко могут поступить с военнопленными. Впервые за время пребывания в лагере у меня промелькнула мысль, я вновь могу быть жив и в будущем полезен Родине. Старик указал мне на свой дом. И я, улучив момент, когда охрана была меньше, сбежал. Впервые за многие месяцы я у старика поел по-человечески. Старик определил меня спать на сеновал, дал мне одеяло.</a:t>
            </a:r>
          </a:p>
          <a:p>
            <a:r>
              <a:rPr lang="ru-RU" sz="1400">
                <a:latin typeface="Times New Roman" pitchFamily="18" charset="0"/>
                <a:cs typeface="Times New Roman" pitchFamily="18" charset="0"/>
              </a:rPr>
              <a:t>Утром в дом к старику явились немцы. Когда один из них влез на сеновал, то обнаружил одеяло. Он понял, что здесь кто-то скрывается. Спрятаться или убежать у меня не было возможности и я был обнаружен.</a:t>
            </a:r>
          </a:p>
          <a:p>
            <a:r>
              <a:rPr lang="ru-RU" sz="1400">
                <a:latin typeface="Times New Roman" pitchFamily="18" charset="0"/>
                <a:cs typeface="Times New Roman" pitchFamily="18" charset="0"/>
              </a:rPr>
              <a:t>Старика-австрийца немцы избили за укрывательство военнопленного, а меня два немца повели в лес на расстрел. Вот так наступил конец моей жизни. А как хотелось жить, ведь мне было тогда 22 года. </a:t>
            </a: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extBox 1"/>
          <p:cNvSpPr txBox="1">
            <a:spLocks noChangeArrowheads="1"/>
          </p:cNvSpPr>
          <p:nvPr/>
        </p:nvSpPr>
        <p:spPr bwMode="auto">
          <a:xfrm>
            <a:off x="331788" y="692150"/>
            <a:ext cx="8812212" cy="4802188"/>
          </a:xfrm>
          <a:prstGeom prst="rect">
            <a:avLst/>
          </a:prstGeom>
          <a:noFill/>
          <a:ln w="9525">
            <a:noFill/>
            <a:miter lim="800000"/>
            <a:headEnd/>
            <a:tailEnd/>
          </a:ln>
        </p:spPr>
        <p:txBody>
          <a:bodyPr>
            <a:spAutoFit/>
          </a:bodyPr>
          <a:lstStyle/>
          <a:p>
            <a:r>
              <a:rPr lang="ru-RU" sz="1400">
                <a:latin typeface="Times New Roman" pitchFamily="18" charset="0"/>
                <a:cs typeface="Times New Roman" pitchFamily="18" charset="0"/>
              </a:rPr>
              <a:t>Пройдя некоторое расстояние, немцы дали команду, чтобы я шел вперед, а сами остановились. Последние секунды моей жизни. Сейчас они, отпустив меня на некоторое расстояние, прошьют меня автоматными очередями. Да, я уже не человек, а живая мишень немцев. И вдруг…слышу команду на немецком языке, чтобы подняли руки вверх. Я резко повернулся и увидел, что мои конвоиры, мои палачи, подняв руки, стоят в ожидании. Что такое случилось, Ко мне подошел незнакомый солдат и сказал, а вернее показал, чтобы я следовал с ним. Когда мы вернулись в дом австрийца, то я узнал, что случилось. Как только меня отсюда увели на расстрел, сюда явились англичане. Избитый немцами австриец сказал им, что немцами уведен русский пленный на расстрел и указал им направление. Англичане поспешили за нами вслед и успели спасти меня от неминуемой гибели. Так мне пришлось побывать на секунду от смерти. Как справедлива была одна наша фронтовая песня. Я часто ее теперь вспоминаю:</a:t>
            </a:r>
          </a:p>
          <a:p>
            <a:r>
              <a:rPr lang="ru-RU" sz="1400">
                <a:latin typeface="Times New Roman" pitchFamily="18" charset="0"/>
                <a:cs typeface="Times New Roman" pitchFamily="18" charset="0"/>
              </a:rPr>
              <a:t>До тебя мне дойти нелегко,</a:t>
            </a:r>
          </a:p>
          <a:p>
            <a:r>
              <a:rPr lang="ru-RU" sz="1400">
                <a:latin typeface="Times New Roman" pitchFamily="18" charset="0"/>
                <a:cs typeface="Times New Roman" pitchFamily="18" charset="0"/>
              </a:rPr>
              <a:t>А до смерти четыре шага.</a:t>
            </a:r>
          </a:p>
          <a:p>
            <a:r>
              <a:rPr lang="ru-RU" sz="1400">
                <a:latin typeface="Times New Roman" pitchFamily="18" charset="0"/>
                <a:cs typeface="Times New Roman" pitchFamily="18" charset="0"/>
              </a:rPr>
              <a:t>От систематической голодовки, от сильных потрясений и резких перемен судьбы я стал заикаться, у меня дрожали руки. Но потом я отошел. Теперь я сам иногда удивляюсь, как я остался жив. Вероятно, что молодой, здоровый организм преодолел все.</a:t>
            </a:r>
          </a:p>
          <a:p>
            <a:r>
              <a:rPr lang="ru-RU" sz="1400">
                <a:latin typeface="Times New Roman" pitchFamily="18" charset="0"/>
                <a:cs typeface="Times New Roman" pitchFamily="18" charset="0"/>
              </a:rPr>
              <a:t>Я лежал в английском госпитале. Когда я принял вновь человеческий облик, меня англичане уговаривали остаться у них в Англии. Я, конечно, согласия не дал. Вскоре я был передан нашим властям и служил в рядах Советской Армии до 1947 года, то есть демобилизации.</a:t>
            </a:r>
          </a:p>
          <a:p>
            <a:r>
              <a:rPr lang="ru-RU"/>
              <a:t/>
            </a:r>
            <a:br>
              <a:rPr lang="ru-RU"/>
            </a:br>
            <a:r>
              <a:rPr lang="ru-RU"/>
              <a:t> </a:t>
            </a:r>
          </a:p>
          <a:p>
            <a:endParaRPr lang="ru-RU"/>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сканирование0045"/>
          <p:cNvPicPr>
            <a:picLocks noChangeAspect="1" noChangeArrowheads="1"/>
          </p:cNvPicPr>
          <p:nvPr/>
        </p:nvPicPr>
        <p:blipFill>
          <a:blip r:embed="rId2" cstate="print"/>
          <a:srcRect/>
          <a:stretch>
            <a:fillRect/>
          </a:stretch>
        </p:blipFill>
        <p:spPr bwMode="auto">
          <a:xfrm>
            <a:off x="7785439" y="0"/>
            <a:ext cx="1358561" cy="177281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96259" name="TextBox 1"/>
          <p:cNvSpPr txBox="1">
            <a:spLocks noChangeArrowheads="1"/>
          </p:cNvSpPr>
          <p:nvPr/>
        </p:nvSpPr>
        <p:spPr bwMode="auto">
          <a:xfrm>
            <a:off x="3419475" y="260350"/>
            <a:ext cx="2662238" cy="584200"/>
          </a:xfrm>
          <a:prstGeom prst="rect">
            <a:avLst/>
          </a:prstGeom>
          <a:noFill/>
          <a:ln w="9525">
            <a:noFill/>
            <a:miter lim="800000"/>
            <a:headEnd/>
            <a:tailEnd/>
          </a:ln>
        </p:spPr>
        <p:txBody>
          <a:bodyPr wrap="none">
            <a:spAutoFit/>
          </a:bodyPr>
          <a:lstStyle/>
          <a:p>
            <a:r>
              <a:rPr lang="ru-RU" sz="3200" b="1">
                <a:solidFill>
                  <a:srgbClr val="C00000"/>
                </a:solidFill>
                <a:latin typeface="Times New Roman" pitchFamily="18" charset="0"/>
                <a:cs typeface="Times New Roman" pitchFamily="18" charset="0"/>
              </a:rPr>
              <a:t>Ужасы плена</a:t>
            </a:r>
          </a:p>
        </p:txBody>
      </p:sp>
      <p:sp>
        <p:nvSpPr>
          <p:cNvPr id="96260" name="TextBox 2"/>
          <p:cNvSpPr txBox="1">
            <a:spLocks noChangeArrowheads="1"/>
          </p:cNvSpPr>
          <p:nvPr/>
        </p:nvSpPr>
        <p:spPr bwMode="auto">
          <a:xfrm>
            <a:off x="0" y="836613"/>
            <a:ext cx="9144000" cy="6124575"/>
          </a:xfrm>
          <a:prstGeom prst="rect">
            <a:avLst/>
          </a:prstGeom>
          <a:noFill/>
          <a:ln w="9525">
            <a:noFill/>
            <a:miter lim="800000"/>
            <a:headEnd/>
            <a:tailEnd/>
          </a:ln>
        </p:spPr>
        <p:txBody>
          <a:bodyPr>
            <a:spAutoFit/>
          </a:bodyPr>
          <a:lstStyle/>
          <a:p>
            <a:r>
              <a:rPr lang="ru-RU" sz="1400">
                <a:latin typeface="Times New Roman" pitchFamily="18" charset="0"/>
                <a:cs typeface="Times New Roman" pitchFamily="18" charset="0"/>
              </a:rPr>
              <a:t>Воспоминания </a:t>
            </a:r>
            <a:r>
              <a:rPr lang="ru-RU" sz="1400" b="1">
                <a:latin typeface="Times New Roman" pitchFamily="18" charset="0"/>
                <a:cs typeface="Times New Roman" pitchFamily="18" charset="0"/>
              </a:rPr>
              <a:t>Агафонова Федора Никитича </a:t>
            </a:r>
            <a:r>
              <a:rPr lang="ru-RU" sz="1400">
                <a:latin typeface="Times New Roman" pitchFamily="18" charset="0"/>
                <a:cs typeface="Times New Roman" pitchFamily="18" charset="0"/>
              </a:rPr>
              <a:t>начинаются так: «Трудно, очень трудно шевелить то</a:t>
            </a:r>
          </a:p>
          <a:p>
            <a:r>
              <a:rPr lang="ru-RU" sz="1400">
                <a:latin typeface="Times New Roman" pitchFamily="18" charset="0"/>
                <a:cs typeface="Times New Roman" pitchFamily="18" charset="0"/>
              </a:rPr>
              <a:t> прошлое, шевелить те раны, которые, вероятно, никогда не зарастут. Я не буду рассказывать все</a:t>
            </a:r>
          </a:p>
          <a:p>
            <a:r>
              <a:rPr lang="ru-RU" sz="1400">
                <a:latin typeface="Times New Roman" pitchFamily="18" charset="0"/>
                <a:cs typeface="Times New Roman" pitchFamily="18" charset="0"/>
              </a:rPr>
              <a:t> подробно, это очень длинная история. Остановлюсь на некоторых фактах, которые видел, пережил </a:t>
            </a:r>
          </a:p>
          <a:p>
            <a:r>
              <a:rPr lang="ru-RU" sz="1400">
                <a:latin typeface="Times New Roman" pitchFamily="18" charset="0"/>
                <a:cs typeface="Times New Roman" pitchFamily="18" charset="0"/>
              </a:rPr>
              <a:t>вместе со своими товарищами.</a:t>
            </a:r>
          </a:p>
          <a:p>
            <a:r>
              <a:rPr lang="ru-RU" sz="1400">
                <a:latin typeface="Times New Roman" pitchFamily="18" charset="0"/>
                <a:cs typeface="Times New Roman" pitchFamily="18" charset="0"/>
              </a:rPr>
              <a:t>В ряды Краской Армии я был призван в апреле 1941 года. Война для меня началась с первого дня ее начала на территории Каменецк- Подольской, Винницкой и Житомирской областей. Но война для меня быстро окончилась. Через несколько дней после начала войны наша часть попала в окружение. 22 июля наша часть была разбита и я с несколькими товарищами был взят в плен немцами. Это произошло в Житомирской области. Трое суток нас продержали в г.Прокуров, куда было собрано несколько тысяч наших военнопленных. И за эти три дня мне пришлось увидеть много ужасного. Из среды военнопленных отбирали евреев, избивали их до потери сознания, затем обливали холодной водой (приводили в чувство) и продолжали бить снова. Избитых и истерзанных, заставляли рыть себе могилу, после чего всех перед вырытой ямой расстреливали. Также поступали и с гражданским еврейским населением. А в тех местах проживало евреев до войны много и конечно все они эвакуироваться не смогли.</a:t>
            </a:r>
          </a:p>
          <a:p>
            <a:r>
              <a:rPr lang="ru-RU" sz="1400">
                <a:latin typeface="Times New Roman" pitchFamily="18" charset="0"/>
                <a:cs typeface="Times New Roman" pitchFamily="18" charset="0"/>
              </a:rPr>
              <a:t>За помощь, которую старались оказать военнопленным гражданские люди: женщины, старики, дети – расстреливали на месте. </a:t>
            </a:r>
          </a:p>
          <a:p>
            <a:r>
              <a:rPr lang="ru-RU" sz="1400">
                <a:latin typeface="Times New Roman" pitchFamily="18" charset="0"/>
                <a:cs typeface="Times New Roman" pitchFamily="18" charset="0"/>
              </a:rPr>
              <a:t>Через три дня в товарных вагонах мы были отправлены в г.Холм, в лагерь. Что из себя представлял этот лагерь? На чистом поле площадью в несколько гектаров, огороженном в несколько рядов колючей проволокой, подключенной к электросети, было несколько тысяч наших товарищей. Об охране лагеря я не буду останавливаться подробно, а скажу кратко – бежать не было никакой возможности. Жилых построек в лагере не было, заставляли нас копать ямы 20 метров длиной, 5 метров шириной и метр глубиной. Это была нам единственная защита от ветра, но не от дождя и холода.</a:t>
            </a:r>
          </a:p>
          <a:p>
            <a:r>
              <a:rPr lang="ru-RU" sz="1400">
                <a:latin typeface="Times New Roman" pitchFamily="18" charset="0"/>
                <a:cs typeface="Times New Roman" pitchFamily="18" charset="0"/>
              </a:rPr>
              <a:t>Питание наше было очень скудным, более чем полуголодным: утром и вечером по кружке талой воды, именуемой кофе, а в обед две ложки манки или кружка брюквенного супа. Называли суп, а в действительности начищенная брюква, часто полугнилая. Хлеба давали 150-200 граммов, испеченного пополам с опилками.</a:t>
            </a:r>
          </a:p>
          <a:p>
            <a:r>
              <a:rPr lang="ru-RU" sz="1400">
                <a:latin typeface="Times New Roman" pitchFamily="18" charset="0"/>
                <a:cs typeface="Times New Roman" pitchFamily="18" charset="0"/>
              </a:rPr>
              <a:t>В этом лагере немцы старались внести в ряды военнопленных национальную вражду. Лагерь был разделен как бы на кварталы по национальностям. Через своих подставных, через шантаж и пытки немцы старались выявить командиров Красной Армии, коммунистов и комсомольцев и тут же их уничтожали.</a:t>
            </a:r>
          </a:p>
          <a:p>
            <a:endParaRPr lang="ru-RU" sz="1400">
              <a:latin typeface="Times New Roman" pitchFamily="18" charset="0"/>
              <a:cs typeface="Times New Roman" pitchFamily="18" charset="0"/>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extBox 1"/>
          <p:cNvSpPr txBox="1">
            <a:spLocks noChangeArrowheads="1"/>
          </p:cNvSpPr>
          <p:nvPr/>
        </p:nvSpPr>
        <p:spPr bwMode="auto">
          <a:xfrm>
            <a:off x="395288" y="404813"/>
            <a:ext cx="8358187" cy="5908675"/>
          </a:xfrm>
          <a:prstGeom prst="rect">
            <a:avLst/>
          </a:prstGeom>
          <a:noFill/>
          <a:ln w="9525">
            <a:noFill/>
            <a:miter lim="800000"/>
            <a:headEnd/>
            <a:tailEnd/>
          </a:ln>
        </p:spPr>
        <p:txBody>
          <a:bodyPr>
            <a:spAutoFit/>
          </a:bodyPr>
          <a:lstStyle/>
          <a:p>
            <a:r>
              <a:rPr lang="ru-RU" sz="1400">
                <a:latin typeface="Times New Roman" pitchFamily="18" charset="0"/>
                <a:cs typeface="Times New Roman" pitchFamily="18" charset="0"/>
              </a:rPr>
              <a:t>От невыносимых, нечеловеческих условий жизни в лагере ежедневно умирали по нескольку сот человек.</a:t>
            </a:r>
          </a:p>
          <a:p>
            <a:r>
              <a:rPr lang="ru-RU" sz="1400">
                <a:latin typeface="Times New Roman" pitchFamily="18" charset="0"/>
                <a:cs typeface="Times New Roman" pitchFamily="18" charset="0"/>
              </a:rPr>
              <a:t>В этом лагере я пробыл три месяца, а затем был отправлен, как и многие тысячи моих товарищей по плену, на территорию Германии в лагерь, в г.Нейбраденбург. Это был большой специализированный лагерь для военнопленных. В нем было несколько зон, также отделенных одна от другой колючей проволокой с применением светоэлектротехники.</a:t>
            </a:r>
          </a:p>
          <a:p>
            <a:r>
              <a:rPr lang="ru-RU" sz="1400">
                <a:latin typeface="Times New Roman" pitchFamily="18" charset="0"/>
                <a:cs typeface="Times New Roman" pitchFamily="18" charset="0"/>
              </a:rPr>
              <a:t>В этом лагере находились кроме советских военнопленных военнопленные других стран: поляки, французы, англичане, чехословаки и другие.</a:t>
            </a:r>
          </a:p>
          <a:p>
            <a:r>
              <a:rPr lang="ru-RU" sz="1400">
                <a:latin typeface="Times New Roman" pitchFamily="18" charset="0"/>
                <a:cs typeface="Times New Roman" pitchFamily="18" charset="0"/>
              </a:rPr>
              <a:t>Из этого лагеря направляли на работы , то есть в рабочие лагеря. Но прежде чем отправить в такие рабочие лагеря, в лагере производили отбор тех, кокого они считали подозрительными, то есть кого из этого лагеря выпускать не следует. Отбор немцы производили так. Подгоняют к бараку группу в несколько сот человек, а затем по одному направляют в двери. Как только переступаешь через порог, то на тебя обрушивается град ударов палок. Из чего они сделаны  я не знаю, но увесистые. Так каждого прогоняют к столам, которые расположены в конце барака. За столами сидят немецкие офицеры и, вероятно, переводчики. Они быстро, очень быстро опрашивают: год рождения, место рождения, партийность, специальность, в каких родах войск служил. Тех, кому покажут выход направо, направляли в рабочие лагеря, кому указывали идти налево, оставляли в штрафном лагере. Так назывался особый лагерь подозрительных.</a:t>
            </a:r>
          </a:p>
          <a:p>
            <a:r>
              <a:rPr lang="ru-RU" sz="1400">
                <a:latin typeface="Times New Roman" pitchFamily="18" charset="0"/>
                <a:cs typeface="Times New Roman" pitchFamily="18" charset="0"/>
              </a:rPr>
              <a:t> В  штрафной лагерь попал и я. Конечно не потому, что я немцам все точно рассказал о себе. Я, как и многие наши товарищи, сказал, что мое образование 4 класса, беспартийный, колхозник. Но и это многим из нас не помогло избежать штрафного лагеря. Может это потому, что почти все оказались малограмотными рядовыми в армии, колхозниками по работе и беспартийными. Вместе со мной был в этом же лагере замечательный товарищ, учитель Вагановской школы Ерофеев Владимир. Он умер в декабре й941 года. В лагерь штрафников нас было отобрано до 1500 человек. Поместили нас в особый барак, отгороженный от других бараков основной зоны военнопленных.</a:t>
            </a:r>
          </a:p>
          <a:p>
            <a:endParaRPr lang="ru-RU" sz="1400">
              <a:latin typeface="Times New Roman" pitchFamily="18" charset="0"/>
              <a:cs typeface="Times New Roman" pitchFamily="18" charset="0"/>
            </a:endParaRPr>
          </a:p>
          <a:p>
            <a:endParaRPr lang="ru-RU" sz="1400">
              <a:latin typeface="Times New Roman" pitchFamily="18" charset="0"/>
              <a:cs typeface="Times New Roman" pitchFamily="18" charset="0"/>
            </a:endParaRPr>
          </a:p>
          <a:p>
            <a:endParaRPr lang="ru-RU" sz="1400">
              <a:latin typeface="Times New Roman" pitchFamily="18" charset="0"/>
              <a:cs typeface="Times New Roman" pitchFamily="18" charset="0"/>
            </a:endParaRPr>
          </a:p>
          <a:p>
            <a:endParaRPr lang="ru-RU" sz="1400">
              <a:latin typeface="Times New Roman" pitchFamily="18" charset="0"/>
              <a:cs typeface="Times New Roman" pitchFamily="18" charset="0"/>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extBox 1"/>
          <p:cNvSpPr txBox="1">
            <a:spLocks noChangeArrowheads="1"/>
          </p:cNvSpPr>
          <p:nvPr/>
        </p:nvSpPr>
        <p:spPr bwMode="auto">
          <a:xfrm>
            <a:off x="428625" y="428625"/>
            <a:ext cx="8429625" cy="5908675"/>
          </a:xfrm>
          <a:prstGeom prst="rect">
            <a:avLst/>
          </a:prstGeom>
          <a:noFill/>
          <a:ln w="9525">
            <a:noFill/>
            <a:miter lim="800000"/>
            <a:headEnd/>
            <a:tailEnd/>
          </a:ln>
        </p:spPr>
        <p:txBody>
          <a:bodyPr>
            <a:spAutoFit/>
          </a:bodyPr>
          <a:lstStyle/>
          <a:p>
            <a:endParaRPr lang="ru-RU" sz="1400">
              <a:latin typeface="Times New Roman" pitchFamily="18" charset="0"/>
              <a:cs typeface="Times New Roman" pitchFamily="18" charset="0"/>
            </a:endParaRPr>
          </a:p>
          <a:p>
            <a:r>
              <a:rPr lang="ru-RU" sz="1400">
                <a:latin typeface="Times New Roman" pitchFamily="18" charset="0"/>
                <a:cs typeface="Times New Roman" pitchFamily="18" charset="0"/>
              </a:rPr>
              <a:t>И началось постепенное физическое уничтожение нашей группы. В первый месяц в помещении не было даже нар. Лечь было негде, вернее не на что, кроме пола. Спали сидя и стоя из-за тесноты.</a:t>
            </a:r>
          </a:p>
          <a:p>
            <a:r>
              <a:rPr lang="ru-RU" sz="1400">
                <a:latin typeface="Times New Roman" pitchFamily="18" charset="0"/>
                <a:cs typeface="Times New Roman" pitchFamily="18" charset="0"/>
              </a:rPr>
              <a:t>Утром в 7 часов несколько немецких солдати полицаев, появлялись в разных местах барака. Раздавался свисток, открывалась одна дверь. В эту дверь все должны были быстро выскочить на двор для построения и проверки – сколько осталось нас в живых. А солдаты-немцы и полицаи, как только раздался свисток, начинали нас бить плетьми и штыками. В дверях образуется пробка. А как только выбрался из этой пробки, то попадаешь в зубы овчарки. Их приводили каждое утро тренироваться на нас. Большинство из нас были босыми и без шинелей, хотя было уже холодно. Построенные в ряды, мы по нескольку часов стояли под открытым небом. </a:t>
            </a:r>
          </a:p>
          <a:p>
            <a:r>
              <a:rPr lang="ru-RU" sz="1400">
                <a:latin typeface="Times New Roman" pitchFamily="18" charset="0"/>
                <a:cs typeface="Times New Roman" pitchFamily="18" charset="0"/>
              </a:rPr>
              <a:t>Затем каждому из нас давали по кружке кипяченой воды, а потом заставляли нас производить уборку барака. А убирать было что. Десятки мертвых, десятки живых, но не могущих двигаться. А все они втоптаны в жижу. Дело в том, что на ночь барак закрывался и оправлялись там, где находились. Ежедневно немцы убивали не несколько человек, причины для этого они находили.</a:t>
            </a:r>
          </a:p>
          <a:p>
            <a:r>
              <a:rPr lang="ru-RU" sz="1400">
                <a:latin typeface="Times New Roman" pitchFamily="18" charset="0"/>
                <a:cs typeface="Times New Roman" pitchFamily="18" charset="0"/>
              </a:rPr>
              <a:t>Примерно через месяц нас перевели в другой барак. К этому времени нас осталось меньше половины. В этом бараке были деревянные нары. Но условия жизни продолжали быть ужасными уничтожение нашей группы продолжалось. Была зима, а барак почти не отапливался. Кроме того ежедневно по несколько человек штрафовали, как нам объясняли переводчики. Штраф этот выражался в лишении человека пайки хлеба на несколько дней или же подвергали избиению.</a:t>
            </a:r>
          </a:p>
          <a:p>
            <a:r>
              <a:rPr lang="ru-RU" sz="1400">
                <a:latin typeface="Times New Roman" pitchFamily="18" charset="0"/>
                <a:cs typeface="Times New Roman" pitchFamily="18" charset="0"/>
              </a:rPr>
              <a:t>Ежедневно на один час выгоняли нас на площадь для прогулки строем. В этот час были устремлены на нас глаза тысяч военнопленных всех национальностей других зон лагеря. Они видели тени,  движущиеся по площади и слышали звуки наших советских песен, которые пели мы, напрягая последние силы.</a:t>
            </a:r>
          </a:p>
          <a:p>
            <a:r>
              <a:rPr lang="ru-RU" sz="1400">
                <a:latin typeface="Times New Roman" pitchFamily="18" charset="0"/>
                <a:cs typeface="Times New Roman" pitchFamily="18" charset="0"/>
              </a:rPr>
              <a:t>Часто к нашему бараку приходили немцы военнопленные и в гражданской форме. Тогда нас опять выгоняли из барака и выстраивали для обозрения. Они брезгливо щелкали своими фотоаппаратами. Некоторым из наших товарищей делали какие то прививки. Их метили, выжигая на лбу полосу ляписом, чтобы не смешались с остальными</a:t>
            </a:r>
          </a:p>
          <a:p>
            <a:endParaRPr lang="ru-RU" sz="1400">
              <a:latin typeface="Times New Roman" pitchFamily="18" charset="0"/>
              <a:cs typeface="Times New Roman" pitchFamily="18" charset="0"/>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Box 1"/>
          <p:cNvSpPr txBox="1">
            <a:spLocks noChangeArrowheads="1"/>
          </p:cNvSpPr>
          <p:nvPr/>
        </p:nvSpPr>
        <p:spPr bwMode="auto">
          <a:xfrm>
            <a:off x="500063" y="500063"/>
            <a:ext cx="7954962" cy="4986337"/>
          </a:xfrm>
          <a:prstGeom prst="rect">
            <a:avLst/>
          </a:prstGeom>
          <a:noFill/>
          <a:ln w="9525">
            <a:noFill/>
            <a:miter lim="800000"/>
            <a:headEnd/>
            <a:tailEnd/>
          </a:ln>
        </p:spPr>
        <p:txBody>
          <a:bodyPr>
            <a:spAutoFit/>
          </a:bodyPr>
          <a:lstStyle/>
          <a:p>
            <a:r>
              <a:rPr lang="ru-RU" sz="1400">
                <a:latin typeface="Times New Roman" pitchFamily="18" charset="0"/>
                <a:cs typeface="Times New Roman" pitchFamily="18" charset="0"/>
              </a:rPr>
              <a:t>Через три дня их забирали и дальнейшая их судьба нам была уже неизвестна.</a:t>
            </a:r>
          </a:p>
          <a:p>
            <a:r>
              <a:rPr lang="ru-RU" sz="1400">
                <a:latin typeface="Times New Roman" pitchFamily="18" charset="0"/>
                <a:cs typeface="Times New Roman" pitchFamily="18" charset="0"/>
              </a:rPr>
              <a:t>Так прошло шесть месяцев. Осталось нас 150 человек, из них 70 могли передвигаться, а 80 лежачих. Нам объявили, что штраф с нас снят и те, кто может двигаться, будут отправлены в рабочий лагерь. В конце марта и я вместе с другими товарищами был отправлен в рабочий лагерь.</a:t>
            </a:r>
          </a:p>
          <a:p>
            <a:r>
              <a:rPr lang="ru-RU" sz="1400">
                <a:latin typeface="Times New Roman" pitchFamily="18" charset="0"/>
                <a:cs typeface="Times New Roman" pitchFamily="18" charset="0"/>
              </a:rPr>
              <a:t>В рабочем лагере нс было до 50 человек. И здесь мы находились под беспрерывной охраной и днем и ночью, а поэтому о побеге не могло быть и речи. Норма питания оставалась той же. Но тут уже можно было кое-когда принести в кармане пшеницы, гороха или несколько картофелин. Лагерь наш выполнял сельскохозяйственные работы.</a:t>
            </a:r>
          </a:p>
          <a:p>
            <a:r>
              <a:rPr lang="ru-RU" sz="1400">
                <a:latin typeface="Times New Roman" pitchFamily="18" charset="0"/>
                <a:cs typeface="Times New Roman" pitchFamily="18" charset="0"/>
              </a:rPr>
              <a:t>Кроме нас военнопленных в этом хозяйстве работали и гражданские девушки, угнанные в Германию. Они жили и работали без военного конвоя, но условия их жизни были тоже тяжелыми. Они так же, как и мы, подвергались избиениям на работе.</a:t>
            </a:r>
          </a:p>
          <a:p>
            <a:r>
              <a:rPr lang="ru-RU" sz="1400">
                <a:latin typeface="Times New Roman" pitchFamily="18" charset="0"/>
                <a:cs typeface="Times New Roman" pitchFamily="18" charset="0"/>
              </a:rPr>
              <a:t>3 мая 1945 года нас освободили американские войска и через неделю передали нас советской администрации.</a:t>
            </a:r>
          </a:p>
          <a:p>
            <a:r>
              <a:rPr lang="ru-RU" sz="1400">
                <a:latin typeface="Times New Roman" pitchFamily="18" charset="0"/>
                <a:cs typeface="Times New Roman" pitchFamily="18" charset="0"/>
              </a:rPr>
              <a:t>После освобождения я 9 месяцев служил в рядах Советской Армии, а затем в феврале 1946 года был демобилизован». Вот такие ужасы войны рассказал нам ветеран.</a:t>
            </a:r>
          </a:p>
          <a:p>
            <a:endParaRPr lang="ru-RU"/>
          </a:p>
          <a:p>
            <a:endParaRPr lang="ru-RU"/>
          </a:p>
          <a:p>
            <a:endParaRPr lang="ru-RU"/>
          </a:p>
          <a:p>
            <a:endParaRPr lang="ru-RU"/>
          </a:p>
          <a:p>
            <a:endParaRPr lang="ru-RU"/>
          </a:p>
          <a:p>
            <a:endParaRPr lang="ru-RU"/>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extBox 1"/>
          <p:cNvSpPr txBox="1">
            <a:spLocks noChangeArrowheads="1"/>
          </p:cNvSpPr>
          <p:nvPr/>
        </p:nvSpPr>
        <p:spPr bwMode="auto">
          <a:xfrm>
            <a:off x="1928813" y="428625"/>
            <a:ext cx="6223000" cy="523875"/>
          </a:xfrm>
          <a:prstGeom prst="rect">
            <a:avLst/>
          </a:prstGeom>
          <a:noFill/>
          <a:ln w="9525">
            <a:noFill/>
            <a:miter lim="800000"/>
            <a:headEnd/>
            <a:tailEnd/>
          </a:ln>
        </p:spPr>
        <p:txBody>
          <a:bodyPr wrap="none">
            <a:spAutoFit/>
          </a:bodyPr>
          <a:lstStyle/>
          <a:p>
            <a:r>
              <a:rPr lang="ru-RU" sz="2800" b="1">
                <a:solidFill>
                  <a:srgbClr val="C00000"/>
                </a:solidFill>
                <a:latin typeface="Times New Roman" pitchFamily="18" charset="0"/>
                <a:cs typeface="Times New Roman" pitchFamily="18" charset="0"/>
              </a:rPr>
              <a:t>Патриотическое воспитание в школе</a:t>
            </a:r>
          </a:p>
        </p:txBody>
      </p:sp>
      <p:pic>
        <p:nvPicPr>
          <p:cNvPr id="100355" name="Picture 2" descr="C:\Users\Администратор\Desktop\Новая папка\DSC00371.JPG"/>
          <p:cNvPicPr>
            <a:picLocks noChangeAspect="1" noChangeArrowheads="1"/>
          </p:cNvPicPr>
          <p:nvPr/>
        </p:nvPicPr>
        <p:blipFill>
          <a:blip r:embed="rId2">
            <a:lum bright="10000"/>
          </a:blip>
          <a:srcRect/>
          <a:stretch>
            <a:fillRect/>
          </a:stretch>
        </p:blipFill>
        <p:spPr bwMode="auto">
          <a:xfrm>
            <a:off x="4357688" y="1071563"/>
            <a:ext cx="4195762" cy="3146425"/>
          </a:xfrm>
          <a:prstGeom prst="rect">
            <a:avLst/>
          </a:prstGeom>
          <a:noFill/>
          <a:ln w="9525">
            <a:noFill/>
            <a:miter lim="800000"/>
            <a:headEnd/>
            <a:tailEnd/>
          </a:ln>
        </p:spPr>
      </p:pic>
      <p:pic>
        <p:nvPicPr>
          <p:cNvPr id="100356" name="Picture 3" descr="C:\Users\Администратор\Desktop\Новая папка\DSC00374.JPG"/>
          <p:cNvPicPr>
            <a:picLocks noChangeAspect="1" noChangeArrowheads="1"/>
          </p:cNvPicPr>
          <p:nvPr/>
        </p:nvPicPr>
        <p:blipFill>
          <a:blip r:embed="rId3">
            <a:lum bright="10000"/>
          </a:blip>
          <a:srcRect/>
          <a:stretch>
            <a:fillRect/>
          </a:stretch>
        </p:blipFill>
        <p:spPr bwMode="auto">
          <a:xfrm>
            <a:off x="428625" y="2914650"/>
            <a:ext cx="4143375" cy="3106738"/>
          </a:xfrm>
          <a:prstGeom prst="rect">
            <a:avLst/>
          </a:prstGeom>
          <a:noFill/>
          <a:ln w="9525">
            <a:noFill/>
            <a:miter lim="800000"/>
            <a:headEnd/>
            <a:tailEnd/>
          </a:ln>
        </p:spPr>
      </p:pic>
      <p:sp>
        <p:nvSpPr>
          <p:cNvPr id="100357" name="TextBox 4"/>
          <p:cNvSpPr txBox="1">
            <a:spLocks noChangeArrowheads="1"/>
          </p:cNvSpPr>
          <p:nvPr/>
        </p:nvSpPr>
        <p:spPr bwMode="auto">
          <a:xfrm>
            <a:off x="246063" y="1285875"/>
            <a:ext cx="4086225" cy="1631950"/>
          </a:xfrm>
          <a:prstGeom prst="rect">
            <a:avLst/>
          </a:prstGeom>
          <a:noFill/>
          <a:ln w="9525">
            <a:noFill/>
            <a:miter lim="800000"/>
            <a:headEnd/>
            <a:tailEnd/>
          </a:ln>
        </p:spPr>
        <p:txBody>
          <a:bodyPr wrap="none">
            <a:spAutoFit/>
          </a:bodyPr>
          <a:lstStyle/>
          <a:p>
            <a:pPr algn="ctr"/>
            <a:r>
              <a:rPr lang="ru-RU" sz="2000">
                <a:latin typeface="Times New Roman" pitchFamily="18" charset="0"/>
                <a:cs typeface="Times New Roman" pitchFamily="18" charset="0"/>
              </a:rPr>
              <a:t>2013 год</a:t>
            </a:r>
          </a:p>
          <a:p>
            <a:pPr algn="ctr"/>
            <a:r>
              <a:rPr lang="ru-RU" sz="2000">
                <a:latin typeface="Times New Roman" pitchFamily="18" charset="0"/>
                <a:cs typeface="Times New Roman" pitchFamily="18" charset="0"/>
              </a:rPr>
              <a:t>Районный конкурс </a:t>
            </a:r>
          </a:p>
          <a:p>
            <a:pPr algn="ctr"/>
            <a:r>
              <a:rPr lang="ru-RU" sz="2000">
                <a:latin typeface="Times New Roman" pitchFamily="18" charset="0"/>
                <a:cs typeface="Times New Roman" pitchFamily="18" charset="0"/>
              </a:rPr>
              <a:t>«Инсценированной военной песни»</a:t>
            </a:r>
          </a:p>
          <a:p>
            <a:pPr algn="ctr"/>
            <a:r>
              <a:rPr lang="ru-RU" sz="2000">
                <a:latin typeface="Times New Roman" pitchFamily="18" charset="0"/>
                <a:cs typeface="Times New Roman" pitchFamily="18" charset="0"/>
              </a:rPr>
              <a:t>6 класс</a:t>
            </a:r>
          </a:p>
          <a:p>
            <a:pPr algn="ctr"/>
            <a:r>
              <a:rPr lang="en-US" sz="2000">
                <a:latin typeface="Times New Roman" pitchFamily="18" charset="0"/>
                <a:cs typeface="Times New Roman" pitchFamily="18" charset="0"/>
              </a:rPr>
              <a:t>I</a:t>
            </a:r>
            <a:r>
              <a:rPr lang="ru-RU" sz="2000">
                <a:latin typeface="Times New Roman" pitchFamily="18" charset="0"/>
                <a:cs typeface="Times New Roman" pitchFamily="18" charset="0"/>
              </a:rPr>
              <a:t> место</a:t>
            </a: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C:\Users\Администратор\Desktop\Новая папка\100_2996.JPG"/>
          <p:cNvPicPr>
            <a:picLocks noChangeAspect="1" noChangeArrowheads="1"/>
          </p:cNvPicPr>
          <p:nvPr/>
        </p:nvPicPr>
        <p:blipFill>
          <a:blip r:embed="rId2">
            <a:lum bright="10000"/>
          </a:blip>
          <a:srcRect/>
          <a:stretch>
            <a:fillRect/>
          </a:stretch>
        </p:blipFill>
        <p:spPr bwMode="auto">
          <a:xfrm>
            <a:off x="4500563" y="500063"/>
            <a:ext cx="3857625" cy="2890837"/>
          </a:xfrm>
          <a:prstGeom prst="rect">
            <a:avLst/>
          </a:prstGeom>
          <a:noFill/>
          <a:ln w="9525">
            <a:noFill/>
            <a:miter lim="800000"/>
            <a:headEnd/>
            <a:tailEnd/>
          </a:ln>
        </p:spPr>
      </p:pic>
      <p:pic>
        <p:nvPicPr>
          <p:cNvPr id="101379" name="Picture 3" descr="C:\Users\Администратор\Desktop\Новая папка\100_2999.JPG"/>
          <p:cNvPicPr>
            <a:picLocks noChangeAspect="1" noChangeArrowheads="1"/>
          </p:cNvPicPr>
          <p:nvPr/>
        </p:nvPicPr>
        <p:blipFill>
          <a:blip r:embed="rId3">
            <a:lum bright="10000"/>
          </a:blip>
          <a:srcRect/>
          <a:stretch>
            <a:fillRect/>
          </a:stretch>
        </p:blipFill>
        <p:spPr bwMode="auto">
          <a:xfrm>
            <a:off x="428625" y="500063"/>
            <a:ext cx="3908425" cy="2928937"/>
          </a:xfrm>
          <a:prstGeom prst="rect">
            <a:avLst/>
          </a:prstGeom>
          <a:noFill/>
          <a:ln w="9525">
            <a:noFill/>
            <a:miter lim="800000"/>
            <a:headEnd/>
            <a:tailEnd/>
          </a:ln>
        </p:spPr>
      </p:pic>
      <p:pic>
        <p:nvPicPr>
          <p:cNvPr id="101380" name="Picture 4" descr="C:\Users\Администратор\Desktop\Новая папка\100_3001.JPG"/>
          <p:cNvPicPr>
            <a:picLocks noChangeAspect="1" noChangeArrowheads="1"/>
          </p:cNvPicPr>
          <p:nvPr/>
        </p:nvPicPr>
        <p:blipFill>
          <a:blip r:embed="rId4">
            <a:lum bright="10000"/>
          </a:blip>
          <a:srcRect/>
          <a:stretch>
            <a:fillRect/>
          </a:stretch>
        </p:blipFill>
        <p:spPr bwMode="auto">
          <a:xfrm>
            <a:off x="4476750" y="3500438"/>
            <a:ext cx="3898900" cy="2921000"/>
          </a:xfrm>
          <a:prstGeom prst="rect">
            <a:avLst/>
          </a:prstGeom>
          <a:noFill/>
          <a:ln w="9525">
            <a:noFill/>
            <a:miter lim="800000"/>
            <a:headEnd/>
            <a:tailEnd/>
          </a:ln>
        </p:spPr>
      </p:pic>
      <p:sp>
        <p:nvSpPr>
          <p:cNvPr id="101381" name="TextBox 5"/>
          <p:cNvSpPr txBox="1">
            <a:spLocks noChangeArrowheads="1"/>
          </p:cNvSpPr>
          <p:nvPr/>
        </p:nvSpPr>
        <p:spPr bwMode="auto">
          <a:xfrm>
            <a:off x="100013" y="4000500"/>
            <a:ext cx="4094162" cy="1631950"/>
          </a:xfrm>
          <a:prstGeom prst="rect">
            <a:avLst/>
          </a:prstGeom>
          <a:noFill/>
          <a:ln w="9525">
            <a:noFill/>
            <a:miter lim="800000"/>
            <a:headEnd/>
            <a:tailEnd/>
          </a:ln>
        </p:spPr>
        <p:txBody>
          <a:bodyPr wrap="none">
            <a:spAutoFit/>
          </a:bodyPr>
          <a:lstStyle/>
          <a:p>
            <a:pPr algn="ctr"/>
            <a:r>
              <a:rPr lang="ru-RU" sz="2000">
                <a:latin typeface="Times New Roman" pitchFamily="18" charset="0"/>
                <a:cs typeface="Times New Roman" pitchFamily="18" charset="0"/>
              </a:rPr>
              <a:t>2014 год</a:t>
            </a:r>
          </a:p>
          <a:p>
            <a:pPr algn="ctr"/>
            <a:r>
              <a:rPr lang="ru-RU" sz="2000">
                <a:latin typeface="Times New Roman" pitchFamily="18" charset="0"/>
                <a:cs typeface="Times New Roman" pitchFamily="18" charset="0"/>
              </a:rPr>
              <a:t>Районный конкурс</a:t>
            </a:r>
          </a:p>
          <a:p>
            <a:pPr algn="ctr"/>
            <a:r>
              <a:rPr lang="ru-RU" sz="2000">
                <a:latin typeface="Times New Roman" pitchFamily="18" charset="0"/>
                <a:cs typeface="Times New Roman" pitchFamily="18" charset="0"/>
              </a:rPr>
              <a:t>«Инсценированной военной песни»</a:t>
            </a:r>
          </a:p>
          <a:p>
            <a:pPr algn="ctr"/>
            <a:r>
              <a:rPr lang="ru-RU" sz="2000">
                <a:latin typeface="Times New Roman" pitchFamily="18" charset="0"/>
                <a:cs typeface="Times New Roman" pitchFamily="18" charset="0"/>
              </a:rPr>
              <a:t>4 класс</a:t>
            </a:r>
          </a:p>
          <a:p>
            <a:pPr algn="ctr"/>
            <a:r>
              <a:rPr lang="en-US" sz="2000">
                <a:latin typeface="Times New Roman" pitchFamily="18" charset="0"/>
                <a:cs typeface="Times New Roman" pitchFamily="18" charset="0"/>
              </a:rPr>
              <a:t>I</a:t>
            </a:r>
            <a:r>
              <a:rPr lang="ru-RU" sz="2000">
                <a:latin typeface="Times New Roman" pitchFamily="18" charset="0"/>
                <a:cs typeface="Times New Roman" pitchFamily="18" charset="0"/>
              </a:rPr>
              <a:t> место</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C:\Users\Администратор\Desktop\Новая папка\100_3048.JPG"/>
          <p:cNvPicPr>
            <a:picLocks noChangeAspect="1" noChangeArrowheads="1"/>
          </p:cNvPicPr>
          <p:nvPr/>
        </p:nvPicPr>
        <p:blipFill>
          <a:blip r:embed="rId2">
            <a:lum bright="10000"/>
          </a:blip>
          <a:srcRect/>
          <a:stretch>
            <a:fillRect/>
          </a:stretch>
        </p:blipFill>
        <p:spPr bwMode="auto">
          <a:xfrm>
            <a:off x="4572000" y="428625"/>
            <a:ext cx="4143375" cy="3105150"/>
          </a:xfrm>
          <a:prstGeom prst="rect">
            <a:avLst/>
          </a:prstGeom>
          <a:noFill/>
          <a:ln w="9525">
            <a:noFill/>
            <a:miter lim="800000"/>
            <a:headEnd/>
            <a:tailEnd/>
          </a:ln>
        </p:spPr>
      </p:pic>
      <p:pic>
        <p:nvPicPr>
          <p:cNvPr id="102403" name="Picture 3" descr="C:\Users\Администратор\Desktop\Новая папка\100_3055.JPG"/>
          <p:cNvPicPr>
            <a:picLocks noChangeAspect="1" noChangeArrowheads="1"/>
          </p:cNvPicPr>
          <p:nvPr/>
        </p:nvPicPr>
        <p:blipFill>
          <a:blip r:embed="rId3">
            <a:lum bright="10000"/>
          </a:blip>
          <a:srcRect/>
          <a:stretch>
            <a:fillRect/>
          </a:stretch>
        </p:blipFill>
        <p:spPr bwMode="auto">
          <a:xfrm>
            <a:off x="285750" y="428625"/>
            <a:ext cx="4143375" cy="3105150"/>
          </a:xfrm>
          <a:prstGeom prst="rect">
            <a:avLst/>
          </a:prstGeom>
          <a:noFill/>
          <a:ln w="9525">
            <a:noFill/>
            <a:miter lim="800000"/>
            <a:headEnd/>
            <a:tailEnd/>
          </a:ln>
        </p:spPr>
      </p:pic>
      <p:pic>
        <p:nvPicPr>
          <p:cNvPr id="102404" name="Picture 4" descr="C:\Users\Администратор\Desktop\Новая папка\100_3058.JPG"/>
          <p:cNvPicPr>
            <a:picLocks noChangeAspect="1" noChangeArrowheads="1"/>
          </p:cNvPicPr>
          <p:nvPr/>
        </p:nvPicPr>
        <p:blipFill>
          <a:blip r:embed="rId4">
            <a:lum bright="10000"/>
          </a:blip>
          <a:srcRect/>
          <a:stretch>
            <a:fillRect/>
          </a:stretch>
        </p:blipFill>
        <p:spPr bwMode="auto">
          <a:xfrm>
            <a:off x="4572000" y="3571875"/>
            <a:ext cx="4071938" cy="3051175"/>
          </a:xfrm>
          <a:prstGeom prst="rect">
            <a:avLst/>
          </a:prstGeom>
          <a:noFill/>
          <a:ln w="9525">
            <a:noFill/>
            <a:miter lim="800000"/>
            <a:headEnd/>
            <a:tailEnd/>
          </a:ln>
        </p:spPr>
      </p:pic>
      <p:sp>
        <p:nvSpPr>
          <p:cNvPr id="102405" name="TextBox 4"/>
          <p:cNvSpPr txBox="1">
            <a:spLocks noChangeArrowheads="1"/>
          </p:cNvSpPr>
          <p:nvPr/>
        </p:nvSpPr>
        <p:spPr bwMode="auto">
          <a:xfrm>
            <a:off x="928688" y="4071938"/>
            <a:ext cx="2771775" cy="2216150"/>
          </a:xfrm>
          <a:prstGeom prst="rect">
            <a:avLst/>
          </a:prstGeom>
          <a:noFill/>
          <a:ln w="9525">
            <a:noFill/>
            <a:miter lim="800000"/>
            <a:headEnd/>
            <a:tailEnd/>
          </a:ln>
        </p:spPr>
        <p:txBody>
          <a:bodyPr wrap="none">
            <a:spAutoFit/>
          </a:bodyPr>
          <a:lstStyle/>
          <a:p>
            <a:r>
              <a:rPr lang="ru-RU" sz="2400">
                <a:latin typeface="Times New Roman" pitchFamily="18" charset="0"/>
                <a:cs typeface="Times New Roman" pitchFamily="18" charset="0"/>
              </a:rPr>
              <a:t>2014 год</a:t>
            </a:r>
          </a:p>
          <a:p>
            <a:r>
              <a:rPr lang="ru-RU" sz="2400">
                <a:latin typeface="Times New Roman" pitchFamily="18" charset="0"/>
                <a:cs typeface="Times New Roman" pitchFamily="18" charset="0"/>
              </a:rPr>
              <a:t>Районный конкурс</a:t>
            </a:r>
          </a:p>
          <a:p>
            <a:r>
              <a:rPr lang="ru-RU" sz="2400">
                <a:latin typeface="Times New Roman" pitchFamily="18" charset="0"/>
                <a:cs typeface="Times New Roman" pitchFamily="18" charset="0"/>
              </a:rPr>
              <a:t>«Афганской песни»</a:t>
            </a:r>
          </a:p>
          <a:p>
            <a:r>
              <a:rPr lang="ru-RU" sz="2400">
                <a:latin typeface="Times New Roman" pitchFamily="18" charset="0"/>
                <a:cs typeface="Times New Roman" pitchFamily="18" charset="0"/>
              </a:rPr>
              <a:t>7 класс</a:t>
            </a:r>
          </a:p>
          <a:p>
            <a:r>
              <a:rPr lang="en-US" sz="2400">
                <a:latin typeface="Times New Roman" pitchFamily="18" charset="0"/>
                <a:cs typeface="Times New Roman" pitchFamily="18" charset="0"/>
              </a:rPr>
              <a:t>I</a:t>
            </a:r>
            <a:r>
              <a:rPr lang="ru-RU" sz="2400">
                <a:latin typeface="Times New Roman" pitchFamily="18" charset="0"/>
                <a:cs typeface="Times New Roman" pitchFamily="18" charset="0"/>
              </a:rPr>
              <a:t> место</a:t>
            </a:r>
          </a:p>
          <a:p>
            <a:endParaRPr lang="ru-RU"/>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751736" y="785794"/>
            <a:ext cx="3656642" cy="707886"/>
          </a:xfrm>
          <a:prstGeom prst="rect">
            <a:avLst/>
          </a:prstGeom>
          <a:noFill/>
          <a:ln>
            <a:noFill/>
          </a:ln>
        </p:spPr>
        <p:txBody>
          <a:bodyPr wrap="none">
            <a:spAutoFit/>
          </a:bodyPr>
          <a:lstStyle/>
          <a:p>
            <a:pPr algn="ctr">
              <a:defRPr/>
            </a:pPr>
            <a:r>
              <a:rPr lang="ru-RU" sz="4000" b="1" dirty="0">
                <a:ln w="18000">
                  <a:solidFill>
                    <a:srgbClr val="C00000"/>
                  </a:solidFill>
                  <a:prstDash val="solid"/>
                  <a:miter lim="800000"/>
                </a:ln>
                <a:solidFill>
                  <a:srgbClr val="C00000"/>
                </a:solidFill>
                <a:effectLst>
                  <a:outerShdw blurRad="25500" dist="23000" dir="7020000" algn="tl">
                    <a:srgbClr val="000000">
                      <a:alpha val="50000"/>
                    </a:srgbClr>
                  </a:outerShdw>
                  <a:reflection blurRad="6350" stA="55000" endA="300" endPos="45500" dir="5400000" sy="-100000" algn="bl" rotWithShape="0"/>
                </a:effectLst>
              </a:rPr>
              <a:t>День Победы</a:t>
            </a:r>
          </a:p>
        </p:txBody>
      </p:sp>
      <p:sp>
        <p:nvSpPr>
          <p:cNvPr id="103427" name="TextBox 3"/>
          <p:cNvSpPr txBox="1">
            <a:spLocks noChangeArrowheads="1"/>
          </p:cNvSpPr>
          <p:nvPr/>
        </p:nvSpPr>
        <p:spPr bwMode="auto">
          <a:xfrm>
            <a:off x="755650" y="4724400"/>
            <a:ext cx="7929563" cy="2155825"/>
          </a:xfrm>
          <a:prstGeom prst="rect">
            <a:avLst/>
          </a:prstGeom>
          <a:noFill/>
          <a:ln w="9525">
            <a:noFill/>
            <a:miter lim="800000"/>
            <a:headEnd/>
            <a:tailEnd/>
          </a:ln>
        </p:spPr>
        <p:txBody>
          <a:bodyPr>
            <a:spAutoFit/>
          </a:bodyPr>
          <a:lstStyle/>
          <a:p>
            <a:r>
              <a:rPr lang="ru-RU" sz="1400">
                <a:latin typeface="Times New Roman" pitchFamily="18" charset="0"/>
                <a:cs typeface="Times New Roman" pitchFamily="18" charset="0"/>
              </a:rPr>
              <a:t>      В честь погибших героев в 1965 году состоялось открытие памятника павшим воинам нашего села.  Памятник был  основан по инициативе комсомольцев села Тарасова. А открыт он был в 1965 году в честь 20-летия Победы советского народа над  гитлеровской Германией.</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Проект памятника сделали кемеровские художники. </a:t>
            </a:r>
            <a:br>
              <a:rPr lang="ru-RU" sz="1400">
                <a:latin typeface="Times New Roman" pitchFamily="18" charset="0"/>
                <a:cs typeface="Times New Roman" pitchFamily="18" charset="0"/>
              </a:rPr>
            </a:br>
            <a:r>
              <a:rPr lang="ru-RU" sz="1400">
                <a:latin typeface="Times New Roman" pitchFamily="18" charset="0"/>
                <a:cs typeface="Times New Roman" pitchFamily="18" charset="0"/>
              </a:rPr>
              <a:t>      В постаменте под мемориальной доской в металлическом  пенале заложен список погибших воинов села Тарасова и Шипицыно. Всего 157 фамилий.  В этот же пенал заложено  обращение  к комсомольцам 2000 года.</a:t>
            </a:r>
          </a:p>
          <a:p>
            <a:r>
              <a:rPr lang="ru-RU"/>
              <a:t> </a:t>
            </a:r>
          </a:p>
          <a:p>
            <a:endParaRPr lang="ru-RU"/>
          </a:p>
        </p:txBody>
      </p:sp>
      <p:pic>
        <p:nvPicPr>
          <p:cNvPr id="103428" name="Picture 5"/>
          <p:cNvPicPr>
            <a:picLocks noChangeAspect="1" noChangeArrowheads="1"/>
          </p:cNvPicPr>
          <p:nvPr/>
        </p:nvPicPr>
        <p:blipFill>
          <a:blip r:embed="rId2"/>
          <a:srcRect/>
          <a:stretch>
            <a:fillRect/>
          </a:stretch>
        </p:blipFill>
        <p:spPr bwMode="auto">
          <a:xfrm>
            <a:off x="2484438" y="1643063"/>
            <a:ext cx="4103687" cy="29051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C:\Users\Администратор\Desktop\P1040856.JPG"/>
          <p:cNvPicPr>
            <a:picLocks noChangeAspect="1" noChangeArrowheads="1"/>
          </p:cNvPicPr>
          <p:nvPr/>
        </p:nvPicPr>
        <p:blipFill>
          <a:blip r:embed="rId2">
            <a:lum bright="10000"/>
          </a:blip>
          <a:srcRect/>
          <a:stretch>
            <a:fillRect/>
          </a:stretch>
        </p:blipFill>
        <p:spPr bwMode="auto">
          <a:xfrm>
            <a:off x="4214813" y="357188"/>
            <a:ext cx="4000500" cy="3000375"/>
          </a:xfrm>
          <a:prstGeom prst="rect">
            <a:avLst/>
          </a:prstGeom>
          <a:noFill/>
          <a:ln w="9525">
            <a:noFill/>
            <a:miter lim="800000"/>
            <a:headEnd/>
            <a:tailEnd/>
          </a:ln>
        </p:spPr>
      </p:pic>
      <p:pic>
        <p:nvPicPr>
          <p:cNvPr id="104451" name="Picture 2" descr="C:\Users\Администратор\Desktop\P1040845.JPG"/>
          <p:cNvPicPr>
            <a:picLocks noChangeAspect="1" noChangeArrowheads="1"/>
          </p:cNvPicPr>
          <p:nvPr/>
        </p:nvPicPr>
        <p:blipFill>
          <a:blip r:embed="rId3">
            <a:lum bright="10000"/>
          </a:blip>
          <a:srcRect/>
          <a:stretch>
            <a:fillRect/>
          </a:stretch>
        </p:blipFill>
        <p:spPr bwMode="auto">
          <a:xfrm>
            <a:off x="500063" y="1071563"/>
            <a:ext cx="3482975" cy="4643437"/>
          </a:xfrm>
          <a:prstGeom prst="rect">
            <a:avLst/>
          </a:prstGeom>
          <a:noFill/>
          <a:ln w="9525">
            <a:noFill/>
            <a:miter lim="800000"/>
            <a:headEnd/>
            <a:tailEnd/>
          </a:ln>
        </p:spPr>
      </p:pic>
      <p:pic>
        <p:nvPicPr>
          <p:cNvPr id="104452" name="Picture 3" descr="C:\Users\Администратор\Desktop\Новая папка\100_3583.JPG"/>
          <p:cNvPicPr>
            <a:picLocks noChangeAspect="1" noChangeArrowheads="1"/>
          </p:cNvPicPr>
          <p:nvPr/>
        </p:nvPicPr>
        <p:blipFill>
          <a:blip r:embed="rId4">
            <a:lum bright="10000"/>
          </a:blip>
          <a:srcRect/>
          <a:stretch>
            <a:fillRect/>
          </a:stretch>
        </p:blipFill>
        <p:spPr bwMode="auto">
          <a:xfrm>
            <a:off x="4214813" y="3429000"/>
            <a:ext cx="4003675" cy="3000375"/>
          </a:xfrm>
          <a:prstGeom prst="rect">
            <a:avLst/>
          </a:prstGeom>
          <a:noFill/>
          <a:ln w="9525">
            <a:noFill/>
            <a:miter lim="800000"/>
            <a:headEnd/>
            <a:tailEnd/>
          </a:ln>
        </p:spPr>
      </p:pic>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descr="C:\Users\Администратор\Desktop\P1040841.JPG"/>
          <p:cNvPicPr>
            <a:picLocks noChangeAspect="1" noChangeArrowheads="1"/>
          </p:cNvPicPr>
          <p:nvPr/>
        </p:nvPicPr>
        <p:blipFill>
          <a:blip r:embed="rId2">
            <a:lum bright="10000"/>
          </a:blip>
          <a:srcRect/>
          <a:stretch>
            <a:fillRect/>
          </a:stretch>
        </p:blipFill>
        <p:spPr bwMode="auto">
          <a:xfrm>
            <a:off x="1071563" y="857250"/>
            <a:ext cx="3786187" cy="2840038"/>
          </a:xfrm>
          <a:prstGeom prst="rect">
            <a:avLst/>
          </a:prstGeom>
          <a:noFill/>
          <a:ln w="9525">
            <a:noFill/>
            <a:miter lim="800000"/>
            <a:headEnd/>
            <a:tailEnd/>
          </a:ln>
        </p:spPr>
      </p:pic>
      <p:pic>
        <p:nvPicPr>
          <p:cNvPr id="105475" name="Picture 3" descr="C:\Users\Администратор\Desktop\P1040827.JPG"/>
          <p:cNvPicPr>
            <a:picLocks noChangeAspect="1" noChangeArrowheads="1"/>
          </p:cNvPicPr>
          <p:nvPr/>
        </p:nvPicPr>
        <p:blipFill>
          <a:blip r:embed="rId3" cstate="print">
            <a:lum bright="10000"/>
          </a:blip>
          <a:srcRect/>
          <a:stretch>
            <a:fillRect/>
          </a:stretch>
        </p:blipFill>
        <p:spPr bwMode="auto">
          <a:xfrm>
            <a:off x="3786188" y="2714625"/>
            <a:ext cx="4572000" cy="3429000"/>
          </a:xfrm>
          <a:prstGeom prst="rect">
            <a:avLst/>
          </a:prstGeom>
          <a:noFill/>
          <a:ln w="9525">
            <a:noFill/>
            <a:miter lim="800000"/>
            <a:headEnd/>
            <a:tailEnd/>
          </a:ln>
        </p:spPr>
      </p:pic>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C:\Users\Администратор\Desktop\Новая папка\100_3555.JPG"/>
          <p:cNvPicPr>
            <a:picLocks noChangeAspect="1" noChangeArrowheads="1"/>
          </p:cNvPicPr>
          <p:nvPr/>
        </p:nvPicPr>
        <p:blipFill>
          <a:blip r:embed="rId2">
            <a:lum bright="10000"/>
          </a:blip>
          <a:srcRect/>
          <a:stretch>
            <a:fillRect/>
          </a:stretch>
        </p:blipFill>
        <p:spPr bwMode="auto">
          <a:xfrm>
            <a:off x="4786313" y="500063"/>
            <a:ext cx="3849687" cy="2884487"/>
          </a:xfrm>
          <a:prstGeom prst="rect">
            <a:avLst/>
          </a:prstGeom>
          <a:noFill/>
          <a:ln w="9525">
            <a:noFill/>
            <a:miter lim="800000"/>
            <a:headEnd/>
            <a:tailEnd/>
          </a:ln>
        </p:spPr>
      </p:pic>
      <p:pic>
        <p:nvPicPr>
          <p:cNvPr id="106499" name="Picture 3" descr="C:\Users\Администратор\Desktop\Новая папка\100_3565.JPG"/>
          <p:cNvPicPr>
            <a:picLocks noChangeAspect="1" noChangeArrowheads="1"/>
          </p:cNvPicPr>
          <p:nvPr/>
        </p:nvPicPr>
        <p:blipFill>
          <a:blip r:embed="rId3">
            <a:lum bright="10000"/>
          </a:blip>
          <a:srcRect/>
          <a:stretch>
            <a:fillRect/>
          </a:stretch>
        </p:blipFill>
        <p:spPr bwMode="auto">
          <a:xfrm>
            <a:off x="642938" y="500063"/>
            <a:ext cx="3857625" cy="2890837"/>
          </a:xfrm>
          <a:prstGeom prst="rect">
            <a:avLst/>
          </a:prstGeom>
          <a:noFill/>
          <a:ln w="9525">
            <a:noFill/>
            <a:miter lim="800000"/>
            <a:headEnd/>
            <a:tailEnd/>
          </a:ln>
        </p:spPr>
      </p:pic>
      <p:pic>
        <p:nvPicPr>
          <p:cNvPr id="106500" name="Picture 4" descr="C:\Users\Администратор\Desktop\Новая папка\100_3573.JPG"/>
          <p:cNvPicPr>
            <a:picLocks noChangeAspect="1" noChangeArrowheads="1"/>
          </p:cNvPicPr>
          <p:nvPr/>
        </p:nvPicPr>
        <p:blipFill>
          <a:blip r:embed="rId4">
            <a:lum bright="10000"/>
          </a:blip>
          <a:srcRect/>
          <a:stretch>
            <a:fillRect/>
          </a:stretch>
        </p:blipFill>
        <p:spPr bwMode="auto">
          <a:xfrm>
            <a:off x="642938" y="3571875"/>
            <a:ext cx="3857625" cy="2890838"/>
          </a:xfrm>
          <a:prstGeom prst="rect">
            <a:avLst/>
          </a:prstGeom>
          <a:noFill/>
          <a:ln w="9525">
            <a:noFill/>
            <a:miter lim="800000"/>
            <a:headEnd/>
            <a:tailEnd/>
          </a:ln>
        </p:spPr>
      </p:pic>
      <p:pic>
        <p:nvPicPr>
          <p:cNvPr id="106501" name="Picture 5" descr="C:\Users\Администратор\Desktop\Новая папка\100_3577.JPG"/>
          <p:cNvPicPr>
            <a:picLocks noChangeAspect="1" noChangeArrowheads="1"/>
          </p:cNvPicPr>
          <p:nvPr/>
        </p:nvPicPr>
        <p:blipFill>
          <a:blip r:embed="rId5">
            <a:lum bright="10000"/>
          </a:blip>
          <a:srcRect/>
          <a:stretch>
            <a:fillRect/>
          </a:stretch>
        </p:blipFill>
        <p:spPr bwMode="auto">
          <a:xfrm>
            <a:off x="4786313" y="3571875"/>
            <a:ext cx="3813175" cy="2857500"/>
          </a:xfrm>
          <a:prstGeom prst="rect">
            <a:avLst/>
          </a:prstGeom>
          <a:noFill/>
          <a:ln w="9525">
            <a:noFill/>
            <a:miter lim="800000"/>
            <a:headEnd/>
            <a:tailEnd/>
          </a:ln>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Рисунок 16"/>
          <p:cNvPicPr>
            <a:picLocks noChangeArrowheads="1"/>
          </p:cNvPicPr>
          <p:nvPr/>
        </p:nvPicPr>
        <p:blipFill>
          <a:blip r:embed="rId2">
            <a:lum bright="10000"/>
          </a:blip>
          <a:srcRect/>
          <a:stretch>
            <a:fillRect/>
          </a:stretch>
        </p:blipFill>
        <p:spPr bwMode="auto">
          <a:xfrm>
            <a:off x="642938" y="500063"/>
            <a:ext cx="8286750" cy="5857875"/>
          </a:xfrm>
          <a:prstGeom prst="rect">
            <a:avLst/>
          </a:prstGeom>
          <a:noFill/>
          <a:ln w="9525">
            <a:noFill/>
            <a:miter lim="800000"/>
            <a:headEnd/>
            <a:tailEnd/>
          </a:ln>
        </p:spPr>
      </p:pic>
      <p:sp>
        <p:nvSpPr>
          <p:cNvPr id="107523" name="TextBox 2"/>
          <p:cNvSpPr txBox="1">
            <a:spLocks noChangeArrowheads="1"/>
          </p:cNvSpPr>
          <p:nvPr/>
        </p:nvSpPr>
        <p:spPr bwMode="auto">
          <a:xfrm>
            <a:off x="1714500" y="785813"/>
            <a:ext cx="6454775" cy="646112"/>
          </a:xfrm>
          <a:prstGeom prst="rect">
            <a:avLst/>
          </a:prstGeom>
          <a:noFill/>
          <a:ln w="9525">
            <a:noFill/>
            <a:miter lim="800000"/>
            <a:headEnd/>
            <a:tailEnd/>
          </a:ln>
        </p:spPr>
        <p:txBody>
          <a:bodyPr wrap="none">
            <a:spAutoFit/>
          </a:bodyPr>
          <a:lstStyle/>
          <a:p>
            <a:r>
              <a:rPr lang="ru-RU" sz="3600" b="1">
                <a:latin typeface="Times New Roman" pitchFamily="18" charset="0"/>
                <a:cs typeface="Times New Roman" pitchFamily="18" charset="0"/>
              </a:rPr>
              <a:t>ВЕЧНАЯ ПАМЯТЬ ГЕРОЯМ</a:t>
            </a:r>
          </a:p>
        </p:txBody>
      </p:sp>
    </p:spTree>
  </p:cSld>
  <p:clrMapOvr>
    <a:masterClrMapping/>
  </p:clrMapOvr>
</p:sld>
</file>

<file path=ppt/theme/theme1.xml><?xml version="1.0" encoding="utf-8"?>
<a:theme xmlns:a="http://schemas.openxmlformats.org/drawingml/2006/main" name="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1934</TotalTime>
  <Words>8433</Words>
  <Application>Microsoft Office PowerPoint</Application>
  <PresentationFormat>Экран (4:3)</PresentationFormat>
  <Paragraphs>1150</Paragraphs>
  <Slides>104</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104</vt:i4>
      </vt:variant>
    </vt:vector>
  </HeadingPairs>
  <TitlesOfParts>
    <vt:vector size="109" baseType="lpstr">
      <vt:lpstr>Arial</vt:lpstr>
      <vt:lpstr>Calibri</vt:lpstr>
      <vt:lpstr>Monotype Corsiva</vt:lpstr>
      <vt:lpstr>Times New Roman</vt:lpstr>
      <vt:lpstr>Оформление по умолчанию</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lpstr>Слайд 43</vt:lpstr>
      <vt:lpstr>Слайд 44</vt:lpstr>
      <vt:lpstr>Слайд 45</vt:lpstr>
      <vt:lpstr>Слайд 46</vt:lpstr>
      <vt:lpstr>Слайд 47</vt:lpstr>
      <vt:lpstr>Слайд 48</vt:lpstr>
      <vt:lpstr>Слайд 49</vt:lpstr>
      <vt:lpstr>Слайд 50</vt:lpstr>
      <vt:lpstr>Слайд 51</vt:lpstr>
      <vt:lpstr>Слайд 52</vt:lpstr>
      <vt:lpstr>Слайд 53</vt:lpstr>
      <vt:lpstr>Слайд 54</vt:lpstr>
      <vt:lpstr>Слайд 55</vt:lpstr>
      <vt:lpstr>Слайд 56</vt:lpstr>
      <vt:lpstr>Слайд 57</vt:lpstr>
      <vt:lpstr>Слайд 58</vt:lpstr>
      <vt:lpstr>Слайд 59</vt:lpstr>
      <vt:lpstr>Слайд 60</vt:lpstr>
      <vt:lpstr>Слайд 61</vt:lpstr>
      <vt:lpstr>Слайд 62</vt:lpstr>
      <vt:lpstr>Слайд 63</vt:lpstr>
      <vt:lpstr>Слайд 64</vt:lpstr>
      <vt:lpstr>Слайд 65</vt:lpstr>
      <vt:lpstr>Слайд 66</vt:lpstr>
      <vt:lpstr>Слайд 67</vt:lpstr>
      <vt:lpstr>Слайд 68</vt:lpstr>
      <vt:lpstr>Слайд 69</vt:lpstr>
      <vt:lpstr>Слайд 70</vt:lpstr>
      <vt:lpstr>Слайд 71</vt:lpstr>
      <vt:lpstr>Слайд 72</vt:lpstr>
      <vt:lpstr>Слайд 73</vt:lpstr>
      <vt:lpstr>Слайд 74</vt:lpstr>
      <vt:lpstr>Слайд 75</vt:lpstr>
      <vt:lpstr>Слайд 76</vt:lpstr>
      <vt:lpstr>Слайд 77</vt:lpstr>
      <vt:lpstr>Слайд 78</vt:lpstr>
      <vt:lpstr>Слайд 79</vt:lpstr>
      <vt:lpstr>Слайд 80</vt:lpstr>
      <vt:lpstr>Слайд 81</vt:lpstr>
      <vt:lpstr>Слайд 82</vt:lpstr>
      <vt:lpstr>Слайд 83</vt:lpstr>
      <vt:lpstr>Слайд 84</vt:lpstr>
      <vt:lpstr>Слайд 85</vt:lpstr>
      <vt:lpstr>Слайд 86</vt:lpstr>
      <vt:lpstr>Слайд 87</vt:lpstr>
      <vt:lpstr>Слайд 88</vt:lpstr>
      <vt:lpstr>Слайд 89</vt:lpstr>
      <vt:lpstr>Слайд 90</vt:lpstr>
      <vt:lpstr>Слайд 91</vt:lpstr>
      <vt:lpstr>Слайд 92</vt:lpstr>
      <vt:lpstr>Слайд 93</vt:lpstr>
      <vt:lpstr>Слайд 94</vt:lpstr>
      <vt:lpstr>Слайд 95</vt:lpstr>
      <vt:lpstr>Слайд 96</vt:lpstr>
      <vt:lpstr>Слайд 97</vt:lpstr>
      <vt:lpstr>Слайд 98</vt:lpstr>
      <vt:lpstr>Слайд 99</vt:lpstr>
      <vt:lpstr>Слайд 100</vt:lpstr>
      <vt:lpstr>Слайд 101</vt:lpstr>
      <vt:lpstr>Слайд 102</vt:lpstr>
      <vt:lpstr>Слайд 103</vt:lpstr>
      <vt:lpstr>Слайд 104</vt:lpstr>
    </vt:vector>
  </TitlesOfParts>
  <Company>ows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girls</dc:creator>
  <cp:lastModifiedBy>Admin</cp:lastModifiedBy>
  <cp:revision>186</cp:revision>
  <dcterms:created xsi:type="dcterms:W3CDTF">2010-04-11T17:28:45Z</dcterms:created>
  <dcterms:modified xsi:type="dcterms:W3CDTF">2019-07-17T07:16:37Z</dcterms:modified>
</cp:coreProperties>
</file>